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53" r:id="rId2"/>
    <p:sldId id="830"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76BAD39C-5731-4C1D-95BB-0622F2183C49}"/>
              </a:ext>
            </a:extLst>
          </p:cNvPr>
          <p:cNvSpPr>
            <a:spLocks noGrp="1"/>
          </p:cNvSpPr>
          <p:nvPr>
            <p:ph type="dt" sz="half" idx="10"/>
          </p:nvPr>
        </p:nvSpPr>
        <p:spPr/>
        <p:txBody>
          <a:bodyPr/>
          <a:lstStyle>
            <a:lvl1pPr>
              <a:defRPr/>
            </a:lvl1pPr>
          </a:lstStyle>
          <a:p>
            <a:pPr>
              <a:defRPr/>
            </a:pPr>
            <a:endParaRPr lang="en-US"/>
          </a:p>
        </p:txBody>
      </p:sp>
      <p:sp>
        <p:nvSpPr>
          <p:cNvPr id="5" name="Fußzeilenplatzhalter 4">
            <a:extLst>
              <a:ext uri="{FF2B5EF4-FFF2-40B4-BE49-F238E27FC236}">
                <a16:creationId xmlns:a16="http://schemas.microsoft.com/office/drawing/2014/main" id="{CCEF5157-4041-41FF-8B66-EA97C779CA57}"/>
              </a:ext>
            </a:extLst>
          </p:cNvPr>
          <p:cNvSpPr>
            <a:spLocks noGrp="1"/>
          </p:cNvSpPr>
          <p:nvPr>
            <p:ph type="ftr" sz="quarter" idx="11"/>
          </p:nvPr>
        </p:nvSpPr>
        <p:spPr/>
        <p:txBody>
          <a:bodyPr/>
          <a:lstStyle>
            <a:lvl1pPr>
              <a:defRPr/>
            </a:lvl1pPr>
          </a:lstStyle>
          <a:p>
            <a:pPr>
              <a:defRPr/>
            </a:pPr>
            <a:r>
              <a:rPr lang="en-US"/>
              <a:t>www.neisse-nisa-nysa.org/</a:t>
            </a:r>
          </a:p>
        </p:txBody>
      </p:sp>
      <p:sp>
        <p:nvSpPr>
          <p:cNvPr id="6" name="Foliennummernplatzhalter 5">
            <a:extLst>
              <a:ext uri="{FF2B5EF4-FFF2-40B4-BE49-F238E27FC236}">
                <a16:creationId xmlns:a16="http://schemas.microsoft.com/office/drawing/2014/main" id="{E5C58281-2DD6-4E01-B245-4E2AF8673F92}"/>
              </a:ext>
            </a:extLst>
          </p:cNvPr>
          <p:cNvSpPr>
            <a:spLocks noGrp="1"/>
          </p:cNvSpPr>
          <p:nvPr>
            <p:ph type="sldNum" sz="quarter" idx="12"/>
          </p:nvPr>
        </p:nvSpPr>
        <p:spPr/>
        <p:txBody>
          <a:bodyPr/>
          <a:lstStyle>
            <a:lvl1pPr>
              <a:defRPr/>
            </a:lvl1pPr>
          </a:lstStyle>
          <a:p>
            <a:pPr>
              <a:defRPr/>
            </a:pPr>
            <a:fld id="{13AA0F30-5E86-4A55-B045-DC6F0A697561}" type="slidenum">
              <a:rPr lang="en-US" altLang="pl-PL"/>
              <a:pPr>
                <a:defRPr/>
              </a:pPr>
              <a:t>‹#›</a:t>
            </a:fld>
            <a:endParaRPr lang="en-US" altLang="pl-PL"/>
          </a:p>
        </p:txBody>
      </p:sp>
    </p:spTree>
    <p:extLst>
      <p:ext uri="{BB962C8B-B14F-4D97-AF65-F5344CB8AC3E}">
        <p14:creationId xmlns:p14="http://schemas.microsoft.com/office/powerpoint/2010/main" val="378812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E383B38-04CE-4F9E-BE09-B909134994B8}"/>
              </a:ext>
            </a:extLst>
          </p:cNvPr>
          <p:cNvSpPr>
            <a:spLocks noGrp="1"/>
          </p:cNvSpPr>
          <p:nvPr>
            <p:ph type="dt" sz="half" idx="10"/>
          </p:nvPr>
        </p:nvSpPr>
        <p:spPr/>
        <p:txBody>
          <a:bodyPr/>
          <a:lstStyle>
            <a:lvl1pPr>
              <a:defRPr/>
            </a:lvl1pPr>
          </a:lstStyle>
          <a:p>
            <a:pPr>
              <a:defRPr/>
            </a:pPr>
            <a:endParaRPr lang="en-US"/>
          </a:p>
        </p:txBody>
      </p:sp>
      <p:sp>
        <p:nvSpPr>
          <p:cNvPr id="5" name="Fußzeilenplatzhalter 4">
            <a:extLst>
              <a:ext uri="{FF2B5EF4-FFF2-40B4-BE49-F238E27FC236}">
                <a16:creationId xmlns:a16="http://schemas.microsoft.com/office/drawing/2014/main" id="{BE30CF1B-D414-4E2A-B5ED-2A35DDF42FA1}"/>
              </a:ext>
            </a:extLst>
          </p:cNvPr>
          <p:cNvSpPr>
            <a:spLocks noGrp="1"/>
          </p:cNvSpPr>
          <p:nvPr>
            <p:ph type="ftr" sz="quarter" idx="11"/>
          </p:nvPr>
        </p:nvSpPr>
        <p:spPr/>
        <p:txBody>
          <a:bodyPr/>
          <a:lstStyle>
            <a:lvl1pPr>
              <a:defRPr/>
            </a:lvl1pPr>
          </a:lstStyle>
          <a:p>
            <a:pPr>
              <a:defRPr/>
            </a:pPr>
            <a:r>
              <a:rPr lang="en-US"/>
              <a:t>www.neisse-nisa-nysa.org/</a:t>
            </a:r>
          </a:p>
        </p:txBody>
      </p:sp>
      <p:sp>
        <p:nvSpPr>
          <p:cNvPr id="6" name="Foliennummernplatzhalter 5">
            <a:extLst>
              <a:ext uri="{FF2B5EF4-FFF2-40B4-BE49-F238E27FC236}">
                <a16:creationId xmlns:a16="http://schemas.microsoft.com/office/drawing/2014/main" id="{582DD6BD-F41F-457F-9A1B-511BA8A19F34}"/>
              </a:ext>
            </a:extLst>
          </p:cNvPr>
          <p:cNvSpPr>
            <a:spLocks noGrp="1"/>
          </p:cNvSpPr>
          <p:nvPr>
            <p:ph type="sldNum" sz="quarter" idx="12"/>
          </p:nvPr>
        </p:nvSpPr>
        <p:spPr/>
        <p:txBody>
          <a:bodyPr/>
          <a:lstStyle>
            <a:lvl1pPr>
              <a:defRPr/>
            </a:lvl1pPr>
          </a:lstStyle>
          <a:p>
            <a:pPr>
              <a:defRPr/>
            </a:pPr>
            <a:fld id="{AB4E0623-AC91-4117-BDD1-BF58DF3A9387}" type="slidenum">
              <a:rPr lang="en-US" altLang="pl-PL"/>
              <a:pPr>
                <a:defRPr/>
              </a:pPr>
              <a:t>‹#›</a:t>
            </a:fld>
            <a:endParaRPr lang="en-US" altLang="pl-PL"/>
          </a:p>
        </p:txBody>
      </p:sp>
    </p:spTree>
    <p:extLst>
      <p:ext uri="{BB962C8B-B14F-4D97-AF65-F5344CB8AC3E}">
        <p14:creationId xmlns:p14="http://schemas.microsoft.com/office/powerpoint/2010/main" val="78979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A6CF9AA-55A0-45F2-B22B-3F6CB09E0AF9}"/>
              </a:ext>
            </a:extLst>
          </p:cNvPr>
          <p:cNvSpPr>
            <a:spLocks noGrp="1"/>
          </p:cNvSpPr>
          <p:nvPr>
            <p:ph type="dt" sz="half" idx="10"/>
          </p:nvPr>
        </p:nvSpPr>
        <p:spPr/>
        <p:txBody>
          <a:bodyPr/>
          <a:lstStyle>
            <a:lvl1pPr>
              <a:defRPr/>
            </a:lvl1pPr>
          </a:lstStyle>
          <a:p>
            <a:pPr>
              <a:defRPr/>
            </a:pPr>
            <a:endParaRPr lang="en-US"/>
          </a:p>
        </p:txBody>
      </p:sp>
      <p:sp>
        <p:nvSpPr>
          <p:cNvPr id="5" name="Fußzeilenplatzhalter 4">
            <a:extLst>
              <a:ext uri="{FF2B5EF4-FFF2-40B4-BE49-F238E27FC236}">
                <a16:creationId xmlns:a16="http://schemas.microsoft.com/office/drawing/2014/main" id="{3018F91E-921B-49D3-868B-AFCA2D5816FC}"/>
              </a:ext>
            </a:extLst>
          </p:cNvPr>
          <p:cNvSpPr>
            <a:spLocks noGrp="1"/>
          </p:cNvSpPr>
          <p:nvPr>
            <p:ph type="ftr" sz="quarter" idx="11"/>
          </p:nvPr>
        </p:nvSpPr>
        <p:spPr/>
        <p:txBody>
          <a:bodyPr/>
          <a:lstStyle>
            <a:lvl1pPr>
              <a:defRPr/>
            </a:lvl1pPr>
          </a:lstStyle>
          <a:p>
            <a:pPr>
              <a:defRPr/>
            </a:pPr>
            <a:r>
              <a:rPr lang="en-US"/>
              <a:t>www.neisse-nisa-nysa.org/</a:t>
            </a:r>
          </a:p>
        </p:txBody>
      </p:sp>
      <p:sp>
        <p:nvSpPr>
          <p:cNvPr id="6" name="Foliennummernplatzhalter 5">
            <a:extLst>
              <a:ext uri="{FF2B5EF4-FFF2-40B4-BE49-F238E27FC236}">
                <a16:creationId xmlns:a16="http://schemas.microsoft.com/office/drawing/2014/main" id="{9A7C1FFD-A3A3-4866-89A4-B36035A2C3EB}"/>
              </a:ext>
            </a:extLst>
          </p:cNvPr>
          <p:cNvSpPr>
            <a:spLocks noGrp="1"/>
          </p:cNvSpPr>
          <p:nvPr>
            <p:ph type="sldNum" sz="quarter" idx="12"/>
          </p:nvPr>
        </p:nvSpPr>
        <p:spPr/>
        <p:txBody>
          <a:bodyPr/>
          <a:lstStyle>
            <a:lvl1pPr>
              <a:defRPr/>
            </a:lvl1pPr>
          </a:lstStyle>
          <a:p>
            <a:pPr>
              <a:defRPr/>
            </a:pPr>
            <a:fld id="{AB662C22-7E73-40DE-A6B5-A9C71E8DA915}" type="slidenum">
              <a:rPr lang="en-US" altLang="pl-PL"/>
              <a:pPr>
                <a:defRPr/>
              </a:pPr>
              <a:t>‹#›</a:t>
            </a:fld>
            <a:endParaRPr lang="en-US" altLang="pl-PL"/>
          </a:p>
        </p:txBody>
      </p:sp>
    </p:spTree>
    <p:extLst>
      <p:ext uri="{BB962C8B-B14F-4D97-AF65-F5344CB8AC3E}">
        <p14:creationId xmlns:p14="http://schemas.microsoft.com/office/powerpoint/2010/main" val="250325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6DCF72-910A-4EE8-A604-C85EF6A8F942}"/>
              </a:ext>
            </a:extLst>
          </p:cNvPr>
          <p:cNvSpPr>
            <a:spLocks noGrp="1"/>
          </p:cNvSpPr>
          <p:nvPr>
            <p:ph type="dt" sz="half" idx="10"/>
          </p:nvPr>
        </p:nvSpPr>
        <p:spPr/>
        <p:txBody>
          <a:bodyPr/>
          <a:lstStyle>
            <a:lvl1pPr>
              <a:defRPr/>
            </a:lvl1pPr>
          </a:lstStyle>
          <a:p>
            <a:pPr>
              <a:defRPr/>
            </a:pPr>
            <a:endParaRPr lang="en-US"/>
          </a:p>
        </p:txBody>
      </p:sp>
      <p:sp>
        <p:nvSpPr>
          <p:cNvPr id="5" name="Fußzeilenplatzhalter 4">
            <a:extLst>
              <a:ext uri="{FF2B5EF4-FFF2-40B4-BE49-F238E27FC236}">
                <a16:creationId xmlns:a16="http://schemas.microsoft.com/office/drawing/2014/main" id="{4C00826D-8845-49A7-9EEB-DE2D41E042D9}"/>
              </a:ext>
            </a:extLst>
          </p:cNvPr>
          <p:cNvSpPr>
            <a:spLocks noGrp="1"/>
          </p:cNvSpPr>
          <p:nvPr>
            <p:ph type="ftr" sz="quarter" idx="11"/>
          </p:nvPr>
        </p:nvSpPr>
        <p:spPr/>
        <p:txBody>
          <a:bodyPr/>
          <a:lstStyle>
            <a:lvl1pPr>
              <a:defRPr/>
            </a:lvl1pPr>
          </a:lstStyle>
          <a:p>
            <a:pPr>
              <a:defRPr/>
            </a:pPr>
            <a:r>
              <a:rPr lang="en-US"/>
              <a:t>www.neisse-nisa-nysa.org/</a:t>
            </a:r>
          </a:p>
        </p:txBody>
      </p:sp>
      <p:sp>
        <p:nvSpPr>
          <p:cNvPr id="6" name="Foliennummernplatzhalter 5">
            <a:extLst>
              <a:ext uri="{FF2B5EF4-FFF2-40B4-BE49-F238E27FC236}">
                <a16:creationId xmlns:a16="http://schemas.microsoft.com/office/drawing/2014/main" id="{F229F2B5-6489-4E49-9A27-2E78B948F0B9}"/>
              </a:ext>
            </a:extLst>
          </p:cNvPr>
          <p:cNvSpPr>
            <a:spLocks noGrp="1"/>
          </p:cNvSpPr>
          <p:nvPr>
            <p:ph type="sldNum" sz="quarter" idx="12"/>
          </p:nvPr>
        </p:nvSpPr>
        <p:spPr/>
        <p:txBody>
          <a:bodyPr/>
          <a:lstStyle>
            <a:lvl1pPr>
              <a:defRPr/>
            </a:lvl1pPr>
          </a:lstStyle>
          <a:p>
            <a:pPr>
              <a:defRPr/>
            </a:pPr>
            <a:fld id="{248C6B48-AC81-48CD-BC64-3D6638EFF72C}" type="slidenum">
              <a:rPr lang="en-US" altLang="pl-PL"/>
              <a:pPr>
                <a:defRPr/>
              </a:pPr>
              <a:t>‹#›</a:t>
            </a:fld>
            <a:endParaRPr lang="en-US" altLang="pl-PL"/>
          </a:p>
        </p:txBody>
      </p:sp>
    </p:spTree>
    <p:extLst>
      <p:ext uri="{BB962C8B-B14F-4D97-AF65-F5344CB8AC3E}">
        <p14:creationId xmlns:p14="http://schemas.microsoft.com/office/powerpoint/2010/main" val="87590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AF5B9658-8689-4AEC-9D07-10C1CC98BBD2}"/>
              </a:ext>
            </a:extLst>
          </p:cNvPr>
          <p:cNvSpPr>
            <a:spLocks noGrp="1"/>
          </p:cNvSpPr>
          <p:nvPr>
            <p:ph type="dt" sz="half" idx="10"/>
          </p:nvPr>
        </p:nvSpPr>
        <p:spPr/>
        <p:txBody>
          <a:bodyPr/>
          <a:lstStyle>
            <a:lvl1pPr>
              <a:defRPr/>
            </a:lvl1pPr>
          </a:lstStyle>
          <a:p>
            <a:pPr>
              <a:defRPr/>
            </a:pPr>
            <a:endParaRPr lang="en-US"/>
          </a:p>
        </p:txBody>
      </p:sp>
      <p:sp>
        <p:nvSpPr>
          <p:cNvPr id="5" name="Fußzeilenplatzhalter 4">
            <a:extLst>
              <a:ext uri="{FF2B5EF4-FFF2-40B4-BE49-F238E27FC236}">
                <a16:creationId xmlns:a16="http://schemas.microsoft.com/office/drawing/2014/main" id="{9FD713B2-FF4F-4E00-AEE6-F4A56E552555}"/>
              </a:ext>
            </a:extLst>
          </p:cNvPr>
          <p:cNvSpPr>
            <a:spLocks noGrp="1"/>
          </p:cNvSpPr>
          <p:nvPr>
            <p:ph type="ftr" sz="quarter" idx="11"/>
          </p:nvPr>
        </p:nvSpPr>
        <p:spPr/>
        <p:txBody>
          <a:bodyPr/>
          <a:lstStyle>
            <a:lvl1pPr>
              <a:defRPr/>
            </a:lvl1pPr>
          </a:lstStyle>
          <a:p>
            <a:pPr>
              <a:defRPr/>
            </a:pPr>
            <a:r>
              <a:rPr lang="en-US"/>
              <a:t>www.neisse-nisa-nysa.org/</a:t>
            </a:r>
          </a:p>
        </p:txBody>
      </p:sp>
      <p:sp>
        <p:nvSpPr>
          <p:cNvPr id="6" name="Foliennummernplatzhalter 5">
            <a:extLst>
              <a:ext uri="{FF2B5EF4-FFF2-40B4-BE49-F238E27FC236}">
                <a16:creationId xmlns:a16="http://schemas.microsoft.com/office/drawing/2014/main" id="{D263535A-09EE-4D38-93AB-70D00FB1963E}"/>
              </a:ext>
            </a:extLst>
          </p:cNvPr>
          <p:cNvSpPr>
            <a:spLocks noGrp="1"/>
          </p:cNvSpPr>
          <p:nvPr>
            <p:ph type="sldNum" sz="quarter" idx="12"/>
          </p:nvPr>
        </p:nvSpPr>
        <p:spPr/>
        <p:txBody>
          <a:bodyPr/>
          <a:lstStyle>
            <a:lvl1pPr>
              <a:defRPr/>
            </a:lvl1pPr>
          </a:lstStyle>
          <a:p>
            <a:pPr>
              <a:defRPr/>
            </a:pPr>
            <a:fld id="{3E48F450-2C71-4280-9822-CD19C94C88DE}" type="slidenum">
              <a:rPr lang="en-US" altLang="pl-PL"/>
              <a:pPr>
                <a:defRPr/>
              </a:pPr>
              <a:t>‹#›</a:t>
            </a:fld>
            <a:endParaRPr lang="en-US" altLang="pl-PL"/>
          </a:p>
        </p:txBody>
      </p:sp>
    </p:spTree>
    <p:extLst>
      <p:ext uri="{BB962C8B-B14F-4D97-AF65-F5344CB8AC3E}">
        <p14:creationId xmlns:p14="http://schemas.microsoft.com/office/powerpoint/2010/main" val="107840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88ABF6D3-B3FB-456A-8607-CAC46E23BAA2}"/>
              </a:ext>
            </a:extLst>
          </p:cNvPr>
          <p:cNvSpPr>
            <a:spLocks noGrp="1"/>
          </p:cNvSpPr>
          <p:nvPr>
            <p:ph type="dt" sz="half" idx="10"/>
          </p:nvPr>
        </p:nvSpPr>
        <p:spPr/>
        <p:txBody>
          <a:bodyPr/>
          <a:lstStyle>
            <a:lvl1pPr>
              <a:defRPr/>
            </a:lvl1pPr>
          </a:lstStyle>
          <a:p>
            <a:pPr>
              <a:defRPr/>
            </a:pPr>
            <a:endParaRPr lang="en-US"/>
          </a:p>
        </p:txBody>
      </p:sp>
      <p:sp>
        <p:nvSpPr>
          <p:cNvPr id="6" name="Fußzeilenplatzhalter 4">
            <a:extLst>
              <a:ext uri="{FF2B5EF4-FFF2-40B4-BE49-F238E27FC236}">
                <a16:creationId xmlns:a16="http://schemas.microsoft.com/office/drawing/2014/main" id="{2B5CD01B-6984-4703-A06E-510748F68552}"/>
              </a:ext>
            </a:extLst>
          </p:cNvPr>
          <p:cNvSpPr>
            <a:spLocks noGrp="1"/>
          </p:cNvSpPr>
          <p:nvPr>
            <p:ph type="ftr" sz="quarter" idx="11"/>
          </p:nvPr>
        </p:nvSpPr>
        <p:spPr/>
        <p:txBody>
          <a:bodyPr/>
          <a:lstStyle>
            <a:lvl1pPr>
              <a:defRPr/>
            </a:lvl1pPr>
          </a:lstStyle>
          <a:p>
            <a:pPr>
              <a:defRPr/>
            </a:pPr>
            <a:r>
              <a:rPr lang="en-US"/>
              <a:t>www.neisse-nisa-nysa.org/</a:t>
            </a:r>
          </a:p>
        </p:txBody>
      </p:sp>
      <p:sp>
        <p:nvSpPr>
          <p:cNvPr id="7" name="Foliennummernplatzhalter 5">
            <a:extLst>
              <a:ext uri="{FF2B5EF4-FFF2-40B4-BE49-F238E27FC236}">
                <a16:creationId xmlns:a16="http://schemas.microsoft.com/office/drawing/2014/main" id="{BFC225D6-1FBD-41B6-AF36-56D2D42E27CB}"/>
              </a:ext>
            </a:extLst>
          </p:cNvPr>
          <p:cNvSpPr>
            <a:spLocks noGrp="1"/>
          </p:cNvSpPr>
          <p:nvPr>
            <p:ph type="sldNum" sz="quarter" idx="12"/>
          </p:nvPr>
        </p:nvSpPr>
        <p:spPr/>
        <p:txBody>
          <a:bodyPr/>
          <a:lstStyle>
            <a:lvl1pPr>
              <a:defRPr/>
            </a:lvl1pPr>
          </a:lstStyle>
          <a:p>
            <a:pPr>
              <a:defRPr/>
            </a:pPr>
            <a:fld id="{FB14EA82-0D0B-458A-B49B-52A52FBB73BE}" type="slidenum">
              <a:rPr lang="en-US" altLang="pl-PL"/>
              <a:pPr>
                <a:defRPr/>
              </a:pPr>
              <a:t>‹#›</a:t>
            </a:fld>
            <a:endParaRPr lang="en-US" altLang="pl-PL"/>
          </a:p>
        </p:txBody>
      </p:sp>
    </p:spTree>
    <p:extLst>
      <p:ext uri="{BB962C8B-B14F-4D97-AF65-F5344CB8AC3E}">
        <p14:creationId xmlns:p14="http://schemas.microsoft.com/office/powerpoint/2010/main" val="390670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FDFCCF18-7EFE-49A1-8B85-F2832A81C854}"/>
              </a:ext>
            </a:extLst>
          </p:cNvPr>
          <p:cNvSpPr>
            <a:spLocks noGrp="1"/>
          </p:cNvSpPr>
          <p:nvPr>
            <p:ph type="dt" sz="half" idx="10"/>
          </p:nvPr>
        </p:nvSpPr>
        <p:spPr/>
        <p:txBody>
          <a:bodyPr/>
          <a:lstStyle>
            <a:lvl1pPr>
              <a:defRPr/>
            </a:lvl1pPr>
          </a:lstStyle>
          <a:p>
            <a:pPr>
              <a:defRPr/>
            </a:pPr>
            <a:endParaRPr lang="en-US"/>
          </a:p>
        </p:txBody>
      </p:sp>
      <p:sp>
        <p:nvSpPr>
          <p:cNvPr id="8" name="Fußzeilenplatzhalter 4">
            <a:extLst>
              <a:ext uri="{FF2B5EF4-FFF2-40B4-BE49-F238E27FC236}">
                <a16:creationId xmlns:a16="http://schemas.microsoft.com/office/drawing/2014/main" id="{224B4486-65E7-4596-A785-7E651D830F95}"/>
              </a:ext>
            </a:extLst>
          </p:cNvPr>
          <p:cNvSpPr>
            <a:spLocks noGrp="1"/>
          </p:cNvSpPr>
          <p:nvPr>
            <p:ph type="ftr" sz="quarter" idx="11"/>
          </p:nvPr>
        </p:nvSpPr>
        <p:spPr/>
        <p:txBody>
          <a:bodyPr/>
          <a:lstStyle>
            <a:lvl1pPr>
              <a:defRPr/>
            </a:lvl1pPr>
          </a:lstStyle>
          <a:p>
            <a:pPr>
              <a:defRPr/>
            </a:pPr>
            <a:r>
              <a:rPr lang="en-US"/>
              <a:t>www.neisse-nisa-nysa.org/</a:t>
            </a:r>
          </a:p>
        </p:txBody>
      </p:sp>
      <p:sp>
        <p:nvSpPr>
          <p:cNvPr id="9" name="Foliennummernplatzhalter 5">
            <a:extLst>
              <a:ext uri="{FF2B5EF4-FFF2-40B4-BE49-F238E27FC236}">
                <a16:creationId xmlns:a16="http://schemas.microsoft.com/office/drawing/2014/main" id="{9BC2E2A8-0E98-44C0-9F86-FE64885943EC}"/>
              </a:ext>
            </a:extLst>
          </p:cNvPr>
          <p:cNvSpPr>
            <a:spLocks noGrp="1"/>
          </p:cNvSpPr>
          <p:nvPr>
            <p:ph type="sldNum" sz="quarter" idx="12"/>
          </p:nvPr>
        </p:nvSpPr>
        <p:spPr/>
        <p:txBody>
          <a:bodyPr/>
          <a:lstStyle>
            <a:lvl1pPr>
              <a:defRPr/>
            </a:lvl1pPr>
          </a:lstStyle>
          <a:p>
            <a:pPr>
              <a:defRPr/>
            </a:pPr>
            <a:fld id="{1FCFC241-4848-4FA9-BFE8-8E63CC95DE91}" type="slidenum">
              <a:rPr lang="en-US" altLang="pl-PL"/>
              <a:pPr>
                <a:defRPr/>
              </a:pPr>
              <a:t>‹#›</a:t>
            </a:fld>
            <a:endParaRPr lang="en-US" altLang="pl-PL"/>
          </a:p>
        </p:txBody>
      </p:sp>
    </p:spTree>
    <p:extLst>
      <p:ext uri="{BB962C8B-B14F-4D97-AF65-F5344CB8AC3E}">
        <p14:creationId xmlns:p14="http://schemas.microsoft.com/office/powerpoint/2010/main" val="422174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CD94F002-C2F4-4A16-A87A-FFFF354E0CD8}"/>
              </a:ext>
            </a:extLst>
          </p:cNvPr>
          <p:cNvSpPr>
            <a:spLocks noGrp="1"/>
          </p:cNvSpPr>
          <p:nvPr>
            <p:ph type="dt" sz="half" idx="10"/>
          </p:nvPr>
        </p:nvSpPr>
        <p:spPr/>
        <p:txBody>
          <a:bodyPr/>
          <a:lstStyle>
            <a:lvl1pPr>
              <a:defRPr/>
            </a:lvl1pPr>
          </a:lstStyle>
          <a:p>
            <a:pPr>
              <a:defRPr/>
            </a:pPr>
            <a:endParaRPr lang="en-US"/>
          </a:p>
        </p:txBody>
      </p:sp>
      <p:sp>
        <p:nvSpPr>
          <p:cNvPr id="4" name="Fußzeilenplatzhalter 4">
            <a:extLst>
              <a:ext uri="{FF2B5EF4-FFF2-40B4-BE49-F238E27FC236}">
                <a16:creationId xmlns:a16="http://schemas.microsoft.com/office/drawing/2014/main" id="{8FDFF767-1817-4389-971F-618FE21A762A}"/>
              </a:ext>
            </a:extLst>
          </p:cNvPr>
          <p:cNvSpPr>
            <a:spLocks noGrp="1"/>
          </p:cNvSpPr>
          <p:nvPr>
            <p:ph type="ftr" sz="quarter" idx="11"/>
          </p:nvPr>
        </p:nvSpPr>
        <p:spPr/>
        <p:txBody>
          <a:bodyPr/>
          <a:lstStyle>
            <a:lvl1pPr>
              <a:defRPr/>
            </a:lvl1pPr>
          </a:lstStyle>
          <a:p>
            <a:pPr>
              <a:defRPr/>
            </a:pPr>
            <a:r>
              <a:rPr lang="en-US"/>
              <a:t>www.neisse-nisa-nysa.org/</a:t>
            </a:r>
          </a:p>
        </p:txBody>
      </p:sp>
      <p:sp>
        <p:nvSpPr>
          <p:cNvPr id="5" name="Foliennummernplatzhalter 5">
            <a:extLst>
              <a:ext uri="{FF2B5EF4-FFF2-40B4-BE49-F238E27FC236}">
                <a16:creationId xmlns:a16="http://schemas.microsoft.com/office/drawing/2014/main" id="{064D1F72-A773-49A7-BFDE-0555AE3B29B8}"/>
              </a:ext>
            </a:extLst>
          </p:cNvPr>
          <p:cNvSpPr>
            <a:spLocks noGrp="1"/>
          </p:cNvSpPr>
          <p:nvPr>
            <p:ph type="sldNum" sz="quarter" idx="12"/>
          </p:nvPr>
        </p:nvSpPr>
        <p:spPr/>
        <p:txBody>
          <a:bodyPr/>
          <a:lstStyle>
            <a:lvl1pPr>
              <a:defRPr/>
            </a:lvl1pPr>
          </a:lstStyle>
          <a:p>
            <a:pPr>
              <a:defRPr/>
            </a:pPr>
            <a:fld id="{AFBD6D60-0EB0-4ECF-ABC7-A32415F10771}" type="slidenum">
              <a:rPr lang="en-US" altLang="pl-PL"/>
              <a:pPr>
                <a:defRPr/>
              </a:pPr>
              <a:t>‹#›</a:t>
            </a:fld>
            <a:endParaRPr lang="en-US" altLang="pl-PL"/>
          </a:p>
        </p:txBody>
      </p:sp>
    </p:spTree>
    <p:extLst>
      <p:ext uri="{BB962C8B-B14F-4D97-AF65-F5344CB8AC3E}">
        <p14:creationId xmlns:p14="http://schemas.microsoft.com/office/powerpoint/2010/main" val="422500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E22309CA-AB9E-4715-BC05-17AA3C984A78}"/>
              </a:ext>
            </a:extLst>
          </p:cNvPr>
          <p:cNvSpPr>
            <a:spLocks noGrp="1"/>
          </p:cNvSpPr>
          <p:nvPr>
            <p:ph type="dt" sz="half" idx="10"/>
          </p:nvPr>
        </p:nvSpPr>
        <p:spPr/>
        <p:txBody>
          <a:bodyPr/>
          <a:lstStyle>
            <a:lvl1pPr>
              <a:defRPr/>
            </a:lvl1pPr>
          </a:lstStyle>
          <a:p>
            <a:pPr>
              <a:defRPr/>
            </a:pPr>
            <a:endParaRPr lang="en-US"/>
          </a:p>
        </p:txBody>
      </p:sp>
      <p:sp>
        <p:nvSpPr>
          <p:cNvPr id="3" name="Fußzeilenplatzhalter 4">
            <a:extLst>
              <a:ext uri="{FF2B5EF4-FFF2-40B4-BE49-F238E27FC236}">
                <a16:creationId xmlns:a16="http://schemas.microsoft.com/office/drawing/2014/main" id="{C5DBE399-344F-45E0-BF1E-178728A2B0B4}"/>
              </a:ext>
            </a:extLst>
          </p:cNvPr>
          <p:cNvSpPr>
            <a:spLocks noGrp="1"/>
          </p:cNvSpPr>
          <p:nvPr>
            <p:ph type="ftr" sz="quarter" idx="11"/>
          </p:nvPr>
        </p:nvSpPr>
        <p:spPr/>
        <p:txBody>
          <a:bodyPr/>
          <a:lstStyle>
            <a:lvl1pPr>
              <a:defRPr/>
            </a:lvl1pPr>
          </a:lstStyle>
          <a:p>
            <a:pPr>
              <a:defRPr/>
            </a:pPr>
            <a:r>
              <a:rPr lang="en-US"/>
              <a:t>www.neisse-nisa-nysa.org/</a:t>
            </a:r>
          </a:p>
        </p:txBody>
      </p:sp>
      <p:sp>
        <p:nvSpPr>
          <p:cNvPr id="4" name="Foliennummernplatzhalter 5">
            <a:extLst>
              <a:ext uri="{FF2B5EF4-FFF2-40B4-BE49-F238E27FC236}">
                <a16:creationId xmlns:a16="http://schemas.microsoft.com/office/drawing/2014/main" id="{C76BC914-7DCD-479C-89C4-5BB20232330C}"/>
              </a:ext>
            </a:extLst>
          </p:cNvPr>
          <p:cNvSpPr>
            <a:spLocks noGrp="1"/>
          </p:cNvSpPr>
          <p:nvPr>
            <p:ph type="sldNum" sz="quarter" idx="12"/>
          </p:nvPr>
        </p:nvSpPr>
        <p:spPr/>
        <p:txBody>
          <a:bodyPr/>
          <a:lstStyle>
            <a:lvl1pPr>
              <a:defRPr/>
            </a:lvl1pPr>
          </a:lstStyle>
          <a:p>
            <a:pPr>
              <a:defRPr/>
            </a:pPr>
            <a:fld id="{7C9B1DA7-7173-4A16-9852-BEC69956C34F}" type="slidenum">
              <a:rPr lang="en-US" altLang="pl-PL"/>
              <a:pPr>
                <a:defRPr/>
              </a:pPr>
              <a:t>‹#›</a:t>
            </a:fld>
            <a:endParaRPr lang="en-US" altLang="pl-PL"/>
          </a:p>
        </p:txBody>
      </p:sp>
    </p:spTree>
    <p:extLst>
      <p:ext uri="{BB962C8B-B14F-4D97-AF65-F5344CB8AC3E}">
        <p14:creationId xmlns:p14="http://schemas.microsoft.com/office/powerpoint/2010/main" val="384755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5695BDD9-6B15-4894-93FC-44F90EE19F58}"/>
              </a:ext>
            </a:extLst>
          </p:cNvPr>
          <p:cNvSpPr>
            <a:spLocks noGrp="1"/>
          </p:cNvSpPr>
          <p:nvPr>
            <p:ph type="dt" sz="half" idx="10"/>
          </p:nvPr>
        </p:nvSpPr>
        <p:spPr/>
        <p:txBody>
          <a:bodyPr/>
          <a:lstStyle>
            <a:lvl1pPr>
              <a:defRPr/>
            </a:lvl1pPr>
          </a:lstStyle>
          <a:p>
            <a:pPr>
              <a:defRPr/>
            </a:pPr>
            <a:endParaRPr lang="en-US"/>
          </a:p>
        </p:txBody>
      </p:sp>
      <p:sp>
        <p:nvSpPr>
          <p:cNvPr id="6" name="Fußzeilenplatzhalter 4">
            <a:extLst>
              <a:ext uri="{FF2B5EF4-FFF2-40B4-BE49-F238E27FC236}">
                <a16:creationId xmlns:a16="http://schemas.microsoft.com/office/drawing/2014/main" id="{6CD3D373-E4CA-42BF-AB03-DACCDB55D88D}"/>
              </a:ext>
            </a:extLst>
          </p:cNvPr>
          <p:cNvSpPr>
            <a:spLocks noGrp="1"/>
          </p:cNvSpPr>
          <p:nvPr>
            <p:ph type="ftr" sz="quarter" idx="11"/>
          </p:nvPr>
        </p:nvSpPr>
        <p:spPr/>
        <p:txBody>
          <a:bodyPr/>
          <a:lstStyle>
            <a:lvl1pPr>
              <a:defRPr/>
            </a:lvl1pPr>
          </a:lstStyle>
          <a:p>
            <a:pPr>
              <a:defRPr/>
            </a:pPr>
            <a:r>
              <a:rPr lang="en-US"/>
              <a:t>www.neisse-nisa-nysa.org/</a:t>
            </a:r>
          </a:p>
        </p:txBody>
      </p:sp>
      <p:sp>
        <p:nvSpPr>
          <p:cNvPr id="7" name="Foliennummernplatzhalter 5">
            <a:extLst>
              <a:ext uri="{FF2B5EF4-FFF2-40B4-BE49-F238E27FC236}">
                <a16:creationId xmlns:a16="http://schemas.microsoft.com/office/drawing/2014/main" id="{384B3DDA-B8FC-42CD-A169-E1AF09D56C57}"/>
              </a:ext>
            </a:extLst>
          </p:cNvPr>
          <p:cNvSpPr>
            <a:spLocks noGrp="1"/>
          </p:cNvSpPr>
          <p:nvPr>
            <p:ph type="sldNum" sz="quarter" idx="12"/>
          </p:nvPr>
        </p:nvSpPr>
        <p:spPr/>
        <p:txBody>
          <a:bodyPr/>
          <a:lstStyle>
            <a:lvl1pPr>
              <a:defRPr/>
            </a:lvl1pPr>
          </a:lstStyle>
          <a:p>
            <a:pPr>
              <a:defRPr/>
            </a:pPr>
            <a:fld id="{DEB7B4A3-4884-4D7D-B3EA-4A90F08A431A}" type="slidenum">
              <a:rPr lang="en-US" altLang="pl-PL"/>
              <a:pPr>
                <a:defRPr/>
              </a:pPr>
              <a:t>‹#›</a:t>
            </a:fld>
            <a:endParaRPr lang="en-US" altLang="pl-PL"/>
          </a:p>
        </p:txBody>
      </p:sp>
    </p:spTree>
    <p:extLst>
      <p:ext uri="{BB962C8B-B14F-4D97-AF65-F5344CB8AC3E}">
        <p14:creationId xmlns:p14="http://schemas.microsoft.com/office/powerpoint/2010/main" val="3262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D1A4BA8F-C83B-421E-B083-0958AEED591D}"/>
              </a:ext>
            </a:extLst>
          </p:cNvPr>
          <p:cNvSpPr>
            <a:spLocks noGrp="1"/>
          </p:cNvSpPr>
          <p:nvPr>
            <p:ph type="dt" sz="half" idx="10"/>
          </p:nvPr>
        </p:nvSpPr>
        <p:spPr/>
        <p:txBody>
          <a:bodyPr/>
          <a:lstStyle>
            <a:lvl1pPr>
              <a:defRPr/>
            </a:lvl1pPr>
          </a:lstStyle>
          <a:p>
            <a:pPr>
              <a:defRPr/>
            </a:pPr>
            <a:endParaRPr lang="en-US"/>
          </a:p>
        </p:txBody>
      </p:sp>
      <p:sp>
        <p:nvSpPr>
          <p:cNvPr id="6" name="Fußzeilenplatzhalter 4">
            <a:extLst>
              <a:ext uri="{FF2B5EF4-FFF2-40B4-BE49-F238E27FC236}">
                <a16:creationId xmlns:a16="http://schemas.microsoft.com/office/drawing/2014/main" id="{E019C894-79AC-44D7-A089-7606B65C95D3}"/>
              </a:ext>
            </a:extLst>
          </p:cNvPr>
          <p:cNvSpPr>
            <a:spLocks noGrp="1"/>
          </p:cNvSpPr>
          <p:nvPr>
            <p:ph type="ftr" sz="quarter" idx="11"/>
          </p:nvPr>
        </p:nvSpPr>
        <p:spPr/>
        <p:txBody>
          <a:bodyPr/>
          <a:lstStyle>
            <a:lvl1pPr>
              <a:defRPr/>
            </a:lvl1pPr>
          </a:lstStyle>
          <a:p>
            <a:pPr>
              <a:defRPr/>
            </a:pPr>
            <a:r>
              <a:rPr lang="en-US"/>
              <a:t>www.neisse-nisa-nysa.org/</a:t>
            </a:r>
          </a:p>
        </p:txBody>
      </p:sp>
      <p:sp>
        <p:nvSpPr>
          <p:cNvPr id="7" name="Foliennummernplatzhalter 5">
            <a:extLst>
              <a:ext uri="{FF2B5EF4-FFF2-40B4-BE49-F238E27FC236}">
                <a16:creationId xmlns:a16="http://schemas.microsoft.com/office/drawing/2014/main" id="{707594B3-4B3D-40E5-B169-60343B1E5784}"/>
              </a:ext>
            </a:extLst>
          </p:cNvPr>
          <p:cNvSpPr>
            <a:spLocks noGrp="1"/>
          </p:cNvSpPr>
          <p:nvPr>
            <p:ph type="sldNum" sz="quarter" idx="12"/>
          </p:nvPr>
        </p:nvSpPr>
        <p:spPr/>
        <p:txBody>
          <a:bodyPr/>
          <a:lstStyle>
            <a:lvl1pPr>
              <a:defRPr/>
            </a:lvl1pPr>
          </a:lstStyle>
          <a:p>
            <a:pPr>
              <a:defRPr/>
            </a:pPr>
            <a:fld id="{67ADD878-E2D6-40ED-97AD-F2406788D0B2}" type="slidenum">
              <a:rPr lang="en-US" altLang="pl-PL"/>
              <a:pPr>
                <a:defRPr/>
              </a:pPr>
              <a:t>‹#›</a:t>
            </a:fld>
            <a:endParaRPr lang="en-US" altLang="pl-PL"/>
          </a:p>
        </p:txBody>
      </p:sp>
    </p:spTree>
    <p:extLst>
      <p:ext uri="{BB962C8B-B14F-4D97-AF65-F5344CB8AC3E}">
        <p14:creationId xmlns:p14="http://schemas.microsoft.com/office/powerpoint/2010/main" val="199978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647DB8C7-9019-4074-83DB-AEAB6427901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2051" name="Textplatzhalter 2">
            <a:extLst>
              <a:ext uri="{FF2B5EF4-FFF2-40B4-BE49-F238E27FC236}">
                <a16:creationId xmlns:a16="http://schemas.microsoft.com/office/drawing/2014/main" id="{7FDBF0A5-1507-429F-9AF7-2740318191D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6DFE0CAE-5A76-497A-92C0-19BE29E80CA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ußzeilenplatzhalter 4">
            <a:extLst>
              <a:ext uri="{FF2B5EF4-FFF2-40B4-BE49-F238E27FC236}">
                <a16:creationId xmlns:a16="http://schemas.microsoft.com/office/drawing/2014/main" id="{DF273438-F7D1-4A12-BC7D-B41D3EB0A615}"/>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www.neisse-nisa-nysa.org/</a:t>
            </a:r>
          </a:p>
        </p:txBody>
      </p:sp>
      <p:sp>
        <p:nvSpPr>
          <p:cNvPr id="6" name="Foliennummernplatzhalter 5">
            <a:extLst>
              <a:ext uri="{FF2B5EF4-FFF2-40B4-BE49-F238E27FC236}">
                <a16:creationId xmlns:a16="http://schemas.microsoft.com/office/drawing/2014/main" id="{272C5509-2343-4C09-88FE-216C4916570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41B4D78B-DD67-49E7-B561-796E38A1A439}" type="slidenum">
              <a:rPr lang="en-US" altLang="pl-PL"/>
              <a:pPr>
                <a:defRPr/>
              </a:pPr>
              <a:t>‹#›</a:t>
            </a:fld>
            <a:endParaRPr lang="en-US" altLang="pl-PL"/>
          </a:p>
        </p:txBody>
      </p:sp>
    </p:spTree>
    <p:extLst>
      <p:ext uri="{BB962C8B-B14F-4D97-AF65-F5344CB8AC3E}">
        <p14:creationId xmlns:p14="http://schemas.microsoft.com/office/powerpoint/2010/main" val="4012321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3" descr="logo_ERN_RGB">
            <a:extLst>
              <a:ext uri="{FF2B5EF4-FFF2-40B4-BE49-F238E27FC236}">
                <a16:creationId xmlns:a16="http://schemas.microsoft.com/office/drawing/2014/main" id="{564AB488-9023-448A-BE73-2DE48BF59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3" y="207963"/>
            <a:ext cx="2133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40A32B04-A208-4410-8211-03955C8D9EB7}"/>
              </a:ext>
            </a:extLst>
          </p:cNvPr>
          <p:cNvSpPr txBox="1"/>
          <p:nvPr/>
        </p:nvSpPr>
        <p:spPr>
          <a:xfrm>
            <a:off x="1943449" y="1027589"/>
            <a:ext cx="8001000" cy="307777"/>
          </a:xfrm>
          <a:prstGeom prst="rect">
            <a:avLst/>
          </a:prstGeom>
          <a:solidFill>
            <a:schemeClr val="accent1"/>
          </a:solidFill>
          <a:ln w="3175">
            <a:solidFill>
              <a:schemeClr val="tx2"/>
            </a:solidFill>
          </a:ln>
        </p:spPr>
        <p:txBody>
          <a:bodyPr wrap="square" rtlCol="0">
            <a:spAutoFit/>
          </a:bodyPr>
          <a:lstStyle/>
          <a:p>
            <a:pPr defTabSz="457200" eaLnBrk="0" fontAlgn="base" hangingPunct="0">
              <a:spcBef>
                <a:spcPct val="0"/>
              </a:spcBef>
              <a:spcAft>
                <a:spcPct val="0"/>
              </a:spcAft>
              <a:defRPr/>
            </a:pPr>
            <a:r>
              <a:rPr lang="de-DE" sz="1400" b="1" dirty="0">
                <a:solidFill>
                  <a:prstClr val="white"/>
                </a:solidFill>
                <a:effectLst>
                  <a:outerShdw blurRad="38100" dist="38100" dir="2700000" algn="tl">
                    <a:srgbClr val="000000">
                      <a:alpha val="43137"/>
                    </a:srgbClr>
                  </a:outerShdw>
                </a:effectLst>
                <a:latin typeface="Century Gothic" panose="020B0502020202020204" pitchFamily="34" charset="0"/>
              </a:rPr>
              <a:t>Kultur    Bildung    Wissen							</a:t>
            </a:r>
            <a:r>
              <a:rPr lang="de-DE" sz="1400" b="1" dirty="0" err="1">
                <a:solidFill>
                  <a:prstClr val="white"/>
                </a:solidFill>
                <a:effectLst>
                  <a:outerShdw blurRad="38100" dist="38100" dir="2700000" algn="tl">
                    <a:srgbClr val="000000">
                      <a:alpha val="43137"/>
                    </a:srgbClr>
                  </a:outerShdw>
                </a:effectLst>
                <a:latin typeface="Century Gothic" panose="020B0502020202020204" pitchFamily="34" charset="0"/>
              </a:rPr>
              <a:t>Kultura</a:t>
            </a:r>
            <a:r>
              <a:rPr lang="de-DE" sz="1400" b="1" dirty="0">
                <a:solidFill>
                  <a:prstClr val="white"/>
                </a:solidFill>
                <a:effectLst>
                  <a:outerShdw blurRad="38100" dist="38100" dir="2700000" algn="tl">
                    <a:srgbClr val="000000">
                      <a:alpha val="43137"/>
                    </a:srgbClr>
                  </a:outerShdw>
                </a:effectLst>
                <a:latin typeface="Century Gothic" panose="020B0502020202020204" pitchFamily="34" charset="0"/>
              </a:rPr>
              <a:t>    </a:t>
            </a:r>
            <a:r>
              <a:rPr lang="de-DE" sz="1400" b="1" dirty="0" err="1">
                <a:solidFill>
                  <a:prstClr val="white"/>
                </a:solidFill>
                <a:effectLst>
                  <a:outerShdw blurRad="38100" dist="38100" dir="2700000" algn="tl">
                    <a:srgbClr val="000000">
                      <a:alpha val="43137"/>
                    </a:srgbClr>
                  </a:outerShdw>
                </a:effectLst>
                <a:latin typeface="Century Gothic" panose="020B0502020202020204" pitchFamily="34" charset="0"/>
              </a:rPr>
              <a:t>Edukacja</a:t>
            </a:r>
            <a:r>
              <a:rPr lang="de-DE" sz="1400" b="1" dirty="0">
                <a:solidFill>
                  <a:prstClr val="white"/>
                </a:solidFill>
                <a:effectLst>
                  <a:outerShdw blurRad="38100" dist="38100" dir="2700000" algn="tl">
                    <a:srgbClr val="000000">
                      <a:alpha val="43137"/>
                    </a:srgbClr>
                  </a:outerShdw>
                </a:effectLst>
                <a:latin typeface="Century Gothic" panose="020B0502020202020204" pitchFamily="34" charset="0"/>
              </a:rPr>
              <a:t>    </a:t>
            </a:r>
            <a:r>
              <a:rPr lang="de-DE" sz="1400" b="1" dirty="0" err="1">
                <a:solidFill>
                  <a:prstClr val="white"/>
                </a:solidFill>
                <a:effectLst>
                  <a:outerShdw blurRad="38100" dist="38100" dir="2700000" algn="tl">
                    <a:srgbClr val="000000">
                      <a:alpha val="43137"/>
                    </a:srgbClr>
                  </a:outerShdw>
                </a:effectLst>
                <a:latin typeface="Century Gothic" panose="020B0502020202020204" pitchFamily="34" charset="0"/>
              </a:rPr>
              <a:t>Wiedza</a:t>
            </a:r>
            <a:endParaRPr lang="de-DE" sz="1400" b="1" dirty="0">
              <a:solidFill>
                <a:prstClr val="white"/>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7" name="Tabelle 6">
            <a:extLst>
              <a:ext uri="{FF2B5EF4-FFF2-40B4-BE49-F238E27FC236}">
                <a16:creationId xmlns:a16="http://schemas.microsoft.com/office/drawing/2014/main" id="{BD8C3124-4130-47AE-8F1E-FFAAE9BD17A3}"/>
              </a:ext>
            </a:extLst>
          </p:cNvPr>
          <p:cNvGraphicFramePr>
            <a:graphicFrameLocks noGrp="1"/>
          </p:cNvGraphicFramePr>
          <p:nvPr>
            <p:extLst>
              <p:ext uri="{D42A27DB-BD31-4B8C-83A1-F6EECF244321}">
                <p14:modId xmlns:p14="http://schemas.microsoft.com/office/powerpoint/2010/main" val="1680695153"/>
              </p:ext>
            </p:extLst>
          </p:nvPr>
        </p:nvGraphicFramePr>
        <p:xfrm>
          <a:off x="1943449" y="2142130"/>
          <a:ext cx="8001000" cy="3326690"/>
        </p:xfrm>
        <a:graphic>
          <a:graphicData uri="http://schemas.openxmlformats.org/drawingml/2006/table">
            <a:tbl>
              <a:tblPr firstRow="1" bandRow="1">
                <a:solidFill>
                  <a:schemeClr val="bg2">
                    <a:lumMod val="25000"/>
                  </a:schemeClr>
                </a:solidFill>
                <a:tableStyleId>{5C22544A-7EE6-4342-B048-85BDC9FD1C3A}</a:tableStyleId>
              </a:tblPr>
              <a:tblGrid>
                <a:gridCol w="4000500">
                  <a:extLst>
                    <a:ext uri="{9D8B030D-6E8A-4147-A177-3AD203B41FA5}">
                      <a16:colId xmlns:a16="http://schemas.microsoft.com/office/drawing/2014/main" val="1221334061"/>
                    </a:ext>
                  </a:extLst>
                </a:gridCol>
                <a:gridCol w="4000500">
                  <a:extLst>
                    <a:ext uri="{9D8B030D-6E8A-4147-A177-3AD203B41FA5}">
                      <a16:colId xmlns:a16="http://schemas.microsoft.com/office/drawing/2014/main" val="4272849247"/>
                    </a:ext>
                  </a:extLst>
                </a:gridCol>
              </a:tblGrid>
              <a:tr h="1306263">
                <a:tc>
                  <a:txBody>
                    <a:bodyPr/>
                    <a:lstStyle/>
                    <a:p>
                      <a:pPr algn="l"/>
                      <a:r>
                        <a:rPr lang="de-DE" sz="1200" dirty="0">
                          <a:solidFill>
                            <a:schemeClr val="accent1">
                              <a:lumMod val="75000"/>
                            </a:schemeClr>
                          </a:solidFill>
                          <a:latin typeface="Century Gothic" panose="020B0502020202020204" pitchFamily="34" charset="0"/>
                        </a:rPr>
                        <a:t>Projektnummer</a:t>
                      </a:r>
                      <a:r>
                        <a:rPr lang="pl-PL" sz="1200" dirty="0">
                          <a:solidFill>
                            <a:schemeClr val="accent1">
                              <a:lumMod val="75000"/>
                            </a:schemeClr>
                          </a:solidFill>
                          <a:latin typeface="Century Gothic" panose="020B0502020202020204" pitchFamily="34" charset="0"/>
                        </a:rPr>
                        <a:t>:</a:t>
                      </a:r>
                      <a:r>
                        <a:rPr lang="de-DE" sz="1200" dirty="0">
                          <a:solidFill>
                            <a:schemeClr val="accent1">
                              <a:lumMod val="75000"/>
                            </a:schemeClr>
                          </a:solidFill>
                          <a:latin typeface="Century Gothic" panose="020B0502020202020204" pitchFamily="34" charset="0"/>
                        </a:rPr>
                        <a:t> </a:t>
                      </a:r>
                      <a:r>
                        <a:rPr lang="de-DE" sz="1200" dirty="0">
                          <a:solidFill>
                            <a:schemeClr val="tx1"/>
                          </a:solidFill>
                          <a:latin typeface="Century Gothic" panose="020B0502020202020204" pitchFamily="34" charset="0"/>
                        </a:rPr>
                        <a:t>ERN-PL-17.08.31-333 </a:t>
                      </a:r>
                      <a:endParaRPr lang="de-DE" sz="1200" dirty="0">
                        <a:solidFill>
                          <a:schemeClr val="accent1">
                            <a:lumMod val="75000"/>
                          </a:schemeClr>
                        </a:solidFill>
                        <a:latin typeface="Century Gothic" panose="020B0502020202020204" pitchFamily="34" charset="0"/>
                      </a:endParaRPr>
                    </a:p>
                    <a:p>
                      <a:pPr algn="just"/>
                      <a:r>
                        <a:rPr lang="de-DE" sz="1200" dirty="0">
                          <a:solidFill>
                            <a:schemeClr val="accent1">
                              <a:lumMod val="75000"/>
                            </a:schemeClr>
                          </a:solidFill>
                          <a:latin typeface="Century Gothic" panose="020B0502020202020204" pitchFamily="34" charset="0"/>
                        </a:rPr>
                        <a:t>Begünstigter</a:t>
                      </a:r>
                      <a:r>
                        <a:rPr lang="pl-PL" sz="1200" dirty="0">
                          <a:solidFill>
                            <a:schemeClr val="accent1">
                              <a:lumMod val="75000"/>
                            </a:schemeClr>
                          </a:solidFill>
                          <a:latin typeface="Century Gothic" panose="020B0502020202020204" pitchFamily="34" charset="0"/>
                        </a:rPr>
                        <a:t>:</a:t>
                      </a:r>
                      <a:r>
                        <a:rPr lang="de-DE" sz="1200" dirty="0">
                          <a:solidFill>
                            <a:schemeClr val="accent1">
                              <a:lumMod val="75000"/>
                            </a:schemeClr>
                          </a:solidFill>
                          <a:latin typeface="Century Gothic" panose="020B0502020202020204" pitchFamily="34" charset="0"/>
                        </a:rPr>
                        <a:t> </a:t>
                      </a:r>
                      <a:r>
                        <a:rPr lang="pl-PL" sz="1200" dirty="0">
                          <a:solidFill>
                            <a:schemeClr val="tx1"/>
                          </a:solidFill>
                          <a:latin typeface="Century Gothic" panose="020B0502020202020204" pitchFamily="34" charset="0"/>
                        </a:rPr>
                        <a:t>Fundacja Kuźnia Zgorzele</a:t>
                      </a:r>
                    </a:p>
                    <a:p>
                      <a:pPr algn="l"/>
                      <a:r>
                        <a:rPr lang="de-DE" sz="1200" dirty="0">
                          <a:solidFill>
                            <a:schemeClr val="accent1">
                              <a:lumMod val="75000"/>
                            </a:schemeClr>
                          </a:solidFill>
                          <a:latin typeface="Century Gothic" panose="020B0502020202020204" pitchFamily="34" charset="0"/>
                        </a:rPr>
                        <a:t>P</a:t>
                      </a:r>
                      <a:r>
                        <a:rPr lang="pl-PL" sz="1200" dirty="0" err="1">
                          <a:solidFill>
                            <a:schemeClr val="accent1">
                              <a:lumMod val="75000"/>
                            </a:schemeClr>
                          </a:solidFill>
                          <a:latin typeface="Century Gothic" panose="020B0502020202020204" pitchFamily="34" charset="0"/>
                        </a:rPr>
                        <a:t>rojektp</a:t>
                      </a:r>
                      <a:r>
                        <a:rPr lang="de-DE" sz="1200" dirty="0" err="1">
                          <a:solidFill>
                            <a:schemeClr val="accent1">
                              <a:lumMod val="75000"/>
                            </a:schemeClr>
                          </a:solidFill>
                          <a:latin typeface="Century Gothic" panose="020B0502020202020204" pitchFamily="34" charset="0"/>
                        </a:rPr>
                        <a:t>artner</a:t>
                      </a:r>
                      <a:r>
                        <a:rPr lang="pl-PL" sz="1200" dirty="0">
                          <a:solidFill>
                            <a:schemeClr val="accent1">
                              <a:lumMod val="75000"/>
                            </a:schemeClr>
                          </a:solidFill>
                          <a:latin typeface="Century Gothic" panose="020B0502020202020204" pitchFamily="34" charset="0"/>
                        </a:rPr>
                        <a:t>:</a:t>
                      </a:r>
                      <a:r>
                        <a:rPr lang="de-DE" sz="1200" dirty="0">
                          <a:solidFill>
                            <a:schemeClr val="accent1">
                              <a:lumMod val="75000"/>
                            </a:schemeClr>
                          </a:solidFill>
                          <a:latin typeface="Century Gothic" panose="020B0502020202020204" pitchFamily="34" charset="0"/>
                        </a:rPr>
                        <a:t> </a:t>
                      </a:r>
                      <a:r>
                        <a:rPr lang="de-DE" sz="1200" dirty="0">
                          <a:solidFill>
                            <a:schemeClr val="tx1"/>
                          </a:solidFill>
                          <a:latin typeface="Century Gothic" panose="020B0502020202020204" pitchFamily="34" charset="0"/>
                        </a:rPr>
                        <a:t>Institut für kulturelle Infrastruktur Sachsen Görlitz</a:t>
                      </a:r>
                      <a:endParaRPr lang="pl-PL" sz="1200" dirty="0">
                        <a:solidFill>
                          <a:schemeClr val="tx1"/>
                        </a:solidFill>
                        <a:latin typeface="Century Gothic" panose="020B0502020202020204" pitchFamily="34" charset="0"/>
                      </a:endParaRPr>
                    </a:p>
                    <a:p>
                      <a:pPr algn="just"/>
                      <a:endParaRPr lang="de-DE" sz="1200" dirty="0">
                        <a:solidFill>
                          <a:schemeClr val="accent1">
                            <a:lumMod val="75000"/>
                          </a:schemeClr>
                        </a:solidFill>
                        <a:latin typeface="Century Gothic" panose="020B0502020202020204" pitchFamily="34" charset="0"/>
                      </a:endParaRPr>
                    </a:p>
                    <a:p>
                      <a:r>
                        <a:rPr lang="pl-PL" sz="1200" dirty="0" err="1">
                          <a:solidFill>
                            <a:schemeClr val="accent1">
                              <a:lumMod val="75000"/>
                            </a:schemeClr>
                          </a:solidFill>
                          <a:latin typeface="Century Gothic" panose="020B0502020202020204" pitchFamily="34" charset="0"/>
                        </a:rPr>
                        <a:t>Zeitraum</a:t>
                      </a:r>
                      <a:r>
                        <a:rPr lang="pl-PL" sz="1200" dirty="0">
                          <a:solidFill>
                            <a:schemeClr val="accent1">
                              <a:lumMod val="75000"/>
                            </a:schemeClr>
                          </a:solidFill>
                          <a:latin typeface="Century Gothic" panose="020B0502020202020204" pitchFamily="34" charset="0"/>
                        </a:rPr>
                        <a:t>:</a:t>
                      </a:r>
                      <a:r>
                        <a:rPr lang="de-DE" sz="1200" dirty="0">
                          <a:solidFill>
                            <a:schemeClr val="accent1">
                              <a:lumMod val="75000"/>
                            </a:schemeClr>
                          </a:solidFill>
                          <a:latin typeface="Century Gothic" panose="020B0502020202020204" pitchFamily="34" charset="0"/>
                        </a:rPr>
                        <a:t> </a:t>
                      </a:r>
                      <a:r>
                        <a:rPr lang="de-DE" sz="1200" dirty="0">
                          <a:solidFill>
                            <a:schemeClr val="tx1"/>
                          </a:solidFill>
                          <a:latin typeface="Century Gothic" panose="020B0502020202020204" pitchFamily="34" charset="0"/>
                        </a:rPr>
                        <a:t>01.12.2017 – 30.06.2018</a:t>
                      </a:r>
                      <a:endParaRPr lang="pl-PL" sz="1200" dirty="0">
                        <a:solidFill>
                          <a:schemeClr val="tx1"/>
                        </a:solidFill>
                        <a:latin typeface="Century Gothic" panose="020B0502020202020204" pitchFamily="34" charset="0"/>
                      </a:endParaRPr>
                    </a:p>
                    <a:p>
                      <a:r>
                        <a:rPr lang="pl-PL" sz="1200" dirty="0">
                          <a:solidFill>
                            <a:schemeClr val="accent1">
                              <a:lumMod val="75000"/>
                            </a:schemeClr>
                          </a:solidFill>
                          <a:latin typeface="Century Gothic" panose="020B0502020202020204" pitchFamily="34" charset="0"/>
                        </a:rPr>
                        <a:t>EFRE-F</a:t>
                      </a:r>
                      <a:r>
                        <a:rPr lang="de-DE" sz="1200" dirty="0" err="1">
                          <a:solidFill>
                            <a:schemeClr val="accent1">
                              <a:lumMod val="75000"/>
                            </a:schemeClr>
                          </a:solidFill>
                          <a:latin typeface="Century Gothic" panose="020B0502020202020204" pitchFamily="34" charset="0"/>
                        </a:rPr>
                        <a:t>örderung</a:t>
                      </a:r>
                      <a:r>
                        <a:rPr lang="de-DE" sz="1200" dirty="0">
                          <a:solidFill>
                            <a:schemeClr val="accent1">
                              <a:lumMod val="75000"/>
                            </a:schemeClr>
                          </a:solidFill>
                          <a:latin typeface="Century Gothic" panose="020B0502020202020204" pitchFamily="34" charset="0"/>
                        </a:rPr>
                        <a:t>: </a:t>
                      </a:r>
                      <a:r>
                        <a:rPr lang="de-DE" sz="1200" dirty="0">
                          <a:solidFill>
                            <a:schemeClr val="tx1"/>
                          </a:solidFill>
                          <a:latin typeface="Century Gothic" panose="020B0502020202020204" pitchFamily="34" charset="0"/>
                        </a:rPr>
                        <a:t>16</a:t>
                      </a:r>
                      <a:r>
                        <a:rPr lang="pl-PL" sz="1200" dirty="0">
                          <a:solidFill>
                            <a:schemeClr val="tx1"/>
                          </a:solidFill>
                          <a:latin typeface="Century Gothic" panose="020B0502020202020204" pitchFamily="34" charset="0"/>
                        </a:rPr>
                        <a:t>.</a:t>
                      </a:r>
                      <a:r>
                        <a:rPr lang="de-DE" sz="1200" dirty="0">
                          <a:solidFill>
                            <a:schemeClr val="tx1"/>
                          </a:solidFill>
                          <a:latin typeface="Century Gothic" panose="020B0502020202020204" pitchFamily="34" charset="0"/>
                        </a:rPr>
                        <a:t>304,82 EUR</a:t>
                      </a:r>
                      <a:endParaRPr lang="pl-PL" sz="1200" dirty="0">
                        <a:solidFill>
                          <a:schemeClr val="tx1"/>
                        </a:solidFill>
                        <a:latin typeface="Century Gothic" panose="020B0502020202020204" pitchFamily="34" charset="0"/>
                      </a:endParaRPr>
                    </a:p>
                  </a:txBody>
                  <a:tcPr>
                    <a:solidFill>
                      <a:schemeClr val="tx2">
                        <a:lumMod val="20000"/>
                        <a:lumOff val="80000"/>
                      </a:schemeClr>
                    </a:solidFill>
                  </a:tcPr>
                </a:tc>
                <a:tc>
                  <a:txBody>
                    <a:bodyPr/>
                    <a:lstStyle/>
                    <a:p>
                      <a:r>
                        <a:rPr lang="pl-PL" sz="1200" noProof="0" dirty="0">
                          <a:solidFill>
                            <a:schemeClr val="accent1">
                              <a:lumMod val="75000"/>
                            </a:schemeClr>
                          </a:solidFill>
                          <a:latin typeface="Century Gothic" panose="020B0502020202020204" pitchFamily="34" charset="0"/>
                        </a:rPr>
                        <a:t>Numer</a:t>
                      </a:r>
                      <a:r>
                        <a:rPr lang="de-DE" sz="1200" dirty="0">
                          <a:solidFill>
                            <a:schemeClr val="accent1">
                              <a:lumMod val="75000"/>
                            </a:schemeClr>
                          </a:solidFill>
                          <a:latin typeface="Century Gothic" panose="020B0502020202020204" pitchFamily="34" charset="0"/>
                        </a:rPr>
                        <a:t> </a:t>
                      </a:r>
                      <a:r>
                        <a:rPr lang="pl-PL" sz="1200" noProof="0" dirty="0">
                          <a:solidFill>
                            <a:schemeClr val="accent1">
                              <a:lumMod val="75000"/>
                            </a:schemeClr>
                          </a:solidFill>
                          <a:latin typeface="Century Gothic" panose="020B0502020202020204" pitchFamily="34" charset="0"/>
                        </a:rPr>
                        <a:t>projekt</a:t>
                      </a:r>
                      <a:r>
                        <a:rPr lang="pl-PL" sz="1200" dirty="0">
                          <a:solidFill>
                            <a:schemeClr val="accent1">
                              <a:lumMod val="75000"/>
                            </a:schemeClr>
                          </a:solidFill>
                          <a:latin typeface="Century Gothic" panose="020B0502020202020204" pitchFamily="34" charset="0"/>
                        </a:rPr>
                        <a:t>u</a:t>
                      </a:r>
                      <a:r>
                        <a:rPr lang="de-DE" sz="1200" dirty="0">
                          <a:solidFill>
                            <a:schemeClr val="accent1">
                              <a:lumMod val="75000"/>
                            </a:schemeClr>
                          </a:solidFill>
                          <a:latin typeface="Century Gothic" panose="020B0502020202020204" pitchFamily="34" charset="0"/>
                        </a:rPr>
                        <a:t>: </a:t>
                      </a:r>
                      <a:r>
                        <a:rPr lang="de-DE" sz="1200" dirty="0">
                          <a:solidFill>
                            <a:schemeClr val="tx1"/>
                          </a:solidFill>
                          <a:latin typeface="Century Gothic" panose="020B0502020202020204" pitchFamily="34" charset="0"/>
                        </a:rPr>
                        <a:t>ERN-PL-17.08.31-333 </a:t>
                      </a:r>
                    </a:p>
                    <a:p>
                      <a:pPr algn="just"/>
                      <a:r>
                        <a:rPr lang="pl-PL" sz="1200" noProof="0" dirty="0" err="1">
                          <a:solidFill>
                            <a:schemeClr val="accent1">
                              <a:lumMod val="75000"/>
                            </a:schemeClr>
                          </a:solidFill>
                          <a:latin typeface="Century Gothic" panose="020B0502020202020204" pitchFamily="34" charset="0"/>
                        </a:rPr>
                        <a:t>Beneficj</a:t>
                      </a:r>
                      <a:r>
                        <a:rPr lang="pl-PL" sz="1200" dirty="0">
                          <a:solidFill>
                            <a:schemeClr val="accent1">
                              <a:lumMod val="75000"/>
                            </a:schemeClr>
                          </a:solidFill>
                          <a:latin typeface="Century Gothic" panose="020B0502020202020204" pitchFamily="34" charset="0"/>
                        </a:rPr>
                        <a:t>e</a:t>
                      </a:r>
                      <a:r>
                        <a:rPr lang="de-DE" sz="1200" dirty="0" err="1">
                          <a:solidFill>
                            <a:schemeClr val="accent1">
                              <a:lumMod val="75000"/>
                            </a:schemeClr>
                          </a:solidFill>
                          <a:latin typeface="Century Gothic" panose="020B0502020202020204" pitchFamily="34" charset="0"/>
                        </a:rPr>
                        <a:t>nt</a:t>
                      </a:r>
                      <a:r>
                        <a:rPr lang="pl-PL" sz="1200" dirty="0">
                          <a:solidFill>
                            <a:schemeClr val="accent1">
                              <a:lumMod val="75000"/>
                            </a:schemeClr>
                          </a:solidFill>
                          <a:latin typeface="Century Gothic" panose="020B0502020202020204" pitchFamily="34" charset="0"/>
                        </a:rPr>
                        <a:t>:</a:t>
                      </a:r>
                      <a:r>
                        <a:rPr lang="de-DE" sz="1200" dirty="0">
                          <a:solidFill>
                            <a:schemeClr val="accent1">
                              <a:lumMod val="75000"/>
                            </a:schemeClr>
                          </a:solidFill>
                          <a:latin typeface="Century Gothic" panose="020B0502020202020204" pitchFamily="34" charset="0"/>
                        </a:rPr>
                        <a:t> </a:t>
                      </a:r>
                      <a:r>
                        <a:rPr lang="pl-PL" sz="1200" dirty="0">
                          <a:solidFill>
                            <a:schemeClr val="tx1"/>
                          </a:solidFill>
                          <a:latin typeface="Century Gothic" panose="020B0502020202020204" pitchFamily="34" charset="0"/>
                        </a:rPr>
                        <a:t>Fundacja Kuźnia w Zgorzelcu</a:t>
                      </a:r>
                    </a:p>
                    <a:p>
                      <a:pPr algn="l"/>
                      <a:r>
                        <a:rPr lang="de-DE" sz="1200" dirty="0">
                          <a:solidFill>
                            <a:schemeClr val="accent1">
                              <a:lumMod val="75000"/>
                            </a:schemeClr>
                          </a:solidFill>
                          <a:latin typeface="Century Gothic" panose="020B0502020202020204" pitchFamily="34" charset="0"/>
                        </a:rPr>
                        <a:t>Partner</a:t>
                      </a:r>
                      <a:r>
                        <a:rPr lang="pl-PL" sz="1200" dirty="0">
                          <a:solidFill>
                            <a:schemeClr val="accent1">
                              <a:lumMod val="75000"/>
                            </a:schemeClr>
                          </a:solidFill>
                          <a:latin typeface="Century Gothic" panose="020B0502020202020204" pitchFamily="34" charset="0"/>
                        </a:rPr>
                        <a:t> projektowy</a:t>
                      </a:r>
                      <a:r>
                        <a:rPr lang="de-DE" sz="1200" dirty="0">
                          <a:solidFill>
                            <a:schemeClr val="accent1">
                              <a:lumMod val="75000"/>
                            </a:schemeClr>
                          </a:solidFill>
                          <a:latin typeface="Century Gothic" panose="020B0502020202020204" pitchFamily="34" charset="0"/>
                        </a:rPr>
                        <a:t>: </a:t>
                      </a:r>
                      <a:r>
                        <a:rPr lang="de-DE" sz="1200" dirty="0">
                          <a:solidFill>
                            <a:schemeClr val="tx1"/>
                          </a:solidFill>
                          <a:latin typeface="Century Gothic" panose="020B0502020202020204" pitchFamily="34" charset="0"/>
                        </a:rPr>
                        <a:t>Institut für kulturelle Infrastruktur Sachsen Görlitz</a:t>
                      </a:r>
                      <a:endParaRPr lang="pl-PL" sz="1200" dirty="0">
                        <a:solidFill>
                          <a:schemeClr val="tx1"/>
                        </a:solidFill>
                        <a:latin typeface="Century Gothic" panose="020B0502020202020204" pitchFamily="34" charset="0"/>
                      </a:endParaRPr>
                    </a:p>
                    <a:p>
                      <a:pPr algn="just"/>
                      <a:endParaRPr lang="de-DE" sz="1200" dirty="0">
                        <a:solidFill>
                          <a:schemeClr val="accent1">
                            <a:lumMod val="75000"/>
                          </a:schemeClr>
                        </a:solidFill>
                        <a:latin typeface="Century Gothic" panose="020B0502020202020204" pitchFamily="34" charset="0"/>
                      </a:endParaRPr>
                    </a:p>
                    <a:p>
                      <a:r>
                        <a:rPr lang="de-DE" sz="1200" dirty="0">
                          <a:solidFill>
                            <a:schemeClr val="accent1">
                              <a:lumMod val="75000"/>
                            </a:schemeClr>
                          </a:solidFill>
                          <a:latin typeface="Century Gothic" panose="020B0502020202020204" pitchFamily="34" charset="0"/>
                        </a:rPr>
                        <a:t>Okres</a:t>
                      </a:r>
                      <a:r>
                        <a:rPr lang="pl-PL" sz="1200" dirty="0">
                          <a:solidFill>
                            <a:schemeClr val="accent1">
                              <a:lumMod val="75000"/>
                            </a:schemeClr>
                          </a:solidFill>
                          <a:latin typeface="Century Gothic" panose="020B0502020202020204" pitchFamily="34" charset="0"/>
                        </a:rPr>
                        <a:t> realizacji</a:t>
                      </a:r>
                      <a:r>
                        <a:rPr lang="de-DE" sz="1200" dirty="0">
                          <a:solidFill>
                            <a:schemeClr val="accent1">
                              <a:lumMod val="75000"/>
                            </a:schemeClr>
                          </a:solidFill>
                          <a:latin typeface="Century Gothic" panose="020B0502020202020204" pitchFamily="34" charset="0"/>
                        </a:rPr>
                        <a:t>: </a:t>
                      </a:r>
                      <a:r>
                        <a:rPr lang="de-DE" sz="1200" dirty="0">
                          <a:solidFill>
                            <a:schemeClr val="tx1"/>
                          </a:solidFill>
                          <a:latin typeface="Century Gothic" panose="020B0502020202020204" pitchFamily="34" charset="0"/>
                        </a:rPr>
                        <a:t>01.12.2017 – 30.06.2018</a:t>
                      </a:r>
                      <a:endParaRPr lang="pl-PL" sz="1200" dirty="0">
                        <a:solidFill>
                          <a:schemeClr val="tx1"/>
                        </a:solidFill>
                        <a:latin typeface="Century Gothic" panose="020B0502020202020204" pitchFamily="34" charset="0"/>
                      </a:endParaRPr>
                    </a:p>
                    <a:p>
                      <a:r>
                        <a:rPr lang="pl-PL" sz="1200" dirty="0">
                          <a:solidFill>
                            <a:schemeClr val="accent1">
                              <a:lumMod val="75000"/>
                            </a:schemeClr>
                          </a:solidFill>
                          <a:latin typeface="Century Gothic" panose="020B0502020202020204" pitchFamily="34" charset="0"/>
                        </a:rPr>
                        <a:t>D</a:t>
                      </a:r>
                      <a:r>
                        <a:rPr lang="pl-PL" sz="1200" noProof="0" dirty="0" err="1">
                          <a:solidFill>
                            <a:schemeClr val="accent1">
                              <a:lumMod val="75000"/>
                            </a:schemeClr>
                          </a:solidFill>
                          <a:latin typeface="Century Gothic" panose="020B0502020202020204" pitchFamily="34" charset="0"/>
                        </a:rPr>
                        <a:t>ofinansowanie</a:t>
                      </a:r>
                      <a:r>
                        <a:rPr lang="pl-PL" sz="1200" dirty="0">
                          <a:solidFill>
                            <a:schemeClr val="accent1">
                              <a:lumMod val="75000"/>
                            </a:schemeClr>
                          </a:solidFill>
                          <a:latin typeface="Century Gothic" panose="020B0502020202020204" pitchFamily="34" charset="0"/>
                        </a:rPr>
                        <a:t> z EFRR</a:t>
                      </a:r>
                      <a:r>
                        <a:rPr lang="de-DE" sz="1200" dirty="0">
                          <a:solidFill>
                            <a:schemeClr val="accent1">
                              <a:lumMod val="75000"/>
                            </a:schemeClr>
                          </a:solidFill>
                          <a:latin typeface="Century Gothic" panose="020B0502020202020204" pitchFamily="34" charset="0"/>
                        </a:rPr>
                        <a:t>:</a:t>
                      </a:r>
                      <a:r>
                        <a:rPr lang="de-DE" sz="1200" dirty="0">
                          <a:solidFill>
                            <a:schemeClr val="tx1"/>
                          </a:solidFill>
                          <a:latin typeface="Century Gothic" panose="020B0502020202020204" pitchFamily="34" charset="0"/>
                        </a:rPr>
                        <a:t> </a:t>
                      </a:r>
                      <a:r>
                        <a:rPr lang="pl-PL" sz="1200" dirty="0">
                          <a:solidFill>
                            <a:schemeClr val="tx1"/>
                          </a:solidFill>
                          <a:latin typeface="Century Gothic" panose="020B0502020202020204" pitchFamily="34" charset="0"/>
                        </a:rPr>
                        <a:t>16.304,82 E</a:t>
                      </a:r>
                      <a:r>
                        <a:rPr lang="de-DE" sz="1200" dirty="0">
                          <a:solidFill>
                            <a:schemeClr val="tx1"/>
                          </a:solidFill>
                          <a:latin typeface="Century Gothic" panose="020B0502020202020204" pitchFamily="34" charset="0"/>
                        </a:rPr>
                        <a:t>UR</a:t>
                      </a:r>
                    </a:p>
                  </a:txBody>
                  <a:tcPr>
                    <a:solidFill>
                      <a:schemeClr val="tx2">
                        <a:lumMod val="20000"/>
                        <a:lumOff val="80000"/>
                      </a:schemeClr>
                    </a:solidFill>
                  </a:tcPr>
                </a:tc>
                <a:extLst>
                  <a:ext uri="{0D108BD9-81ED-4DB2-BD59-A6C34878D82A}">
                    <a16:rowId xmlns:a16="http://schemas.microsoft.com/office/drawing/2014/main" val="3521133406"/>
                  </a:ext>
                </a:extLst>
              </a:tr>
              <a:tr h="1020731">
                <a:tc>
                  <a:txBody>
                    <a:bodyPr/>
                    <a:lstStyle/>
                    <a:p>
                      <a:endParaRPr lang="de-DE" sz="1200" b="1" dirty="0">
                        <a:solidFill>
                          <a:schemeClr val="accent1">
                            <a:lumMod val="75000"/>
                          </a:schemeClr>
                        </a:solidFill>
                        <a:latin typeface="Century Gothic" panose="020B0502020202020204" pitchFamily="34" charset="0"/>
                      </a:endParaRPr>
                    </a:p>
                    <a:p>
                      <a:r>
                        <a:rPr lang="de-DE" sz="1200" b="1" dirty="0">
                          <a:solidFill>
                            <a:schemeClr val="accent1">
                              <a:lumMod val="75000"/>
                            </a:schemeClr>
                          </a:solidFill>
                          <a:latin typeface="Century Gothic" panose="020B0502020202020204" pitchFamily="34" charset="0"/>
                        </a:rPr>
                        <a:t>Projektziel</a:t>
                      </a:r>
                      <a:endParaRPr lang="pl-PL" sz="1200" b="1" dirty="0">
                        <a:solidFill>
                          <a:schemeClr val="accent1">
                            <a:lumMod val="75000"/>
                          </a:schemeClr>
                        </a:solidFill>
                        <a:latin typeface="Century Gothic" panose="020B0502020202020204" pitchFamily="34" charset="0"/>
                      </a:endParaRPr>
                    </a:p>
                    <a:p>
                      <a:endParaRPr lang="pl-PL" sz="1200" b="1" dirty="0">
                        <a:solidFill>
                          <a:schemeClr val="accent1">
                            <a:lumMod val="75000"/>
                          </a:schemeClr>
                        </a:solidFill>
                        <a:latin typeface="Century Gothic" panose="020B0502020202020204" pitchFamily="34" charset="0"/>
                      </a:endParaRPr>
                    </a:p>
                    <a:p>
                      <a:pPr algn="just"/>
                      <a:r>
                        <a:rPr lang="de-DE" sz="1200" b="1" kern="1200" dirty="0">
                          <a:solidFill>
                            <a:schemeClr val="tx1"/>
                          </a:solidFill>
                          <a:effectLst/>
                          <a:latin typeface="Century Gothic" panose="020B0502020202020204" pitchFamily="34" charset="0"/>
                          <a:ea typeface="+mn-ea"/>
                          <a:cs typeface="+mn-cs"/>
                        </a:rPr>
                        <a:t>Initiieren und Verstärken partnerschaftlicher Zusammenarbeit zwischen den dt. sowie pol. Grundschulklassen und Klassen des pol</a:t>
                      </a:r>
                      <a:r>
                        <a:rPr lang="pl-PL" sz="1200" b="1" kern="1200" dirty="0">
                          <a:solidFill>
                            <a:schemeClr val="tx1"/>
                          </a:solidFill>
                          <a:effectLst/>
                          <a:latin typeface="Century Gothic" panose="020B0502020202020204" pitchFamily="34" charset="0"/>
                          <a:ea typeface="+mn-ea"/>
                          <a:cs typeface="+mn-cs"/>
                        </a:rPr>
                        <a:t>.</a:t>
                      </a:r>
                      <a:r>
                        <a:rPr lang="de-DE" sz="1200" b="1" kern="1200" dirty="0">
                          <a:solidFill>
                            <a:schemeClr val="tx1"/>
                          </a:solidFill>
                          <a:effectLst/>
                          <a:latin typeface="Century Gothic" panose="020B0502020202020204" pitchFamily="34" charset="0"/>
                          <a:ea typeface="+mn-ea"/>
                          <a:cs typeface="+mn-cs"/>
                        </a:rPr>
                        <a:t> „</a:t>
                      </a:r>
                      <a:r>
                        <a:rPr lang="pl-PL" sz="1200" b="1" kern="1200" dirty="0">
                          <a:solidFill>
                            <a:schemeClr val="tx1"/>
                          </a:solidFill>
                          <a:effectLst/>
                          <a:latin typeface="Century Gothic" panose="020B0502020202020204" pitchFamily="34" charset="0"/>
                          <a:ea typeface="+mn-ea"/>
                          <a:cs typeface="+mn-cs"/>
                        </a:rPr>
                        <a:t>g</a:t>
                      </a:r>
                      <a:r>
                        <a:rPr lang="de-DE" sz="1200" b="1" kern="1200" dirty="0" err="1">
                          <a:solidFill>
                            <a:schemeClr val="tx1"/>
                          </a:solidFill>
                          <a:effectLst/>
                          <a:latin typeface="Century Gothic" panose="020B0502020202020204" pitchFamily="34" charset="0"/>
                          <a:ea typeface="+mn-ea"/>
                          <a:cs typeface="+mn-cs"/>
                        </a:rPr>
                        <a:t>imnazjums</a:t>
                      </a:r>
                      <a:r>
                        <a:rPr lang="de-DE" sz="1200" b="1" kern="1200" dirty="0">
                          <a:solidFill>
                            <a:schemeClr val="tx1"/>
                          </a:solidFill>
                          <a:effectLst/>
                          <a:latin typeface="Century Gothic" panose="020B0502020202020204" pitchFamily="34" charset="0"/>
                          <a:ea typeface="+mn-ea"/>
                          <a:cs typeface="+mn-cs"/>
                        </a:rPr>
                        <a:t>“</a:t>
                      </a:r>
                      <a:r>
                        <a:rPr lang="pl-PL" sz="1200" b="1" kern="1200" dirty="0">
                          <a:solidFill>
                            <a:schemeClr val="tx1"/>
                          </a:solidFill>
                          <a:effectLst/>
                          <a:latin typeface="Century Gothic" panose="020B0502020202020204" pitchFamily="34" charset="0"/>
                          <a:ea typeface="+mn-ea"/>
                          <a:cs typeface="+mn-cs"/>
                        </a:rPr>
                        <a:t> </a:t>
                      </a:r>
                      <a:r>
                        <a:rPr lang="de-DE" sz="1200" b="1" kern="1200" dirty="0">
                          <a:solidFill>
                            <a:schemeClr val="tx1"/>
                          </a:solidFill>
                          <a:effectLst/>
                          <a:latin typeface="Century Gothic" panose="020B0502020202020204" pitchFamily="34" charset="0"/>
                          <a:ea typeface="+mn-ea"/>
                          <a:cs typeface="+mn-cs"/>
                        </a:rPr>
                        <a:t>aus den Landkreisen Görlitz und Zgorzelec</a:t>
                      </a:r>
                      <a:r>
                        <a:rPr lang="pl-PL" sz="1200" b="1" kern="1200" dirty="0">
                          <a:solidFill>
                            <a:schemeClr val="tx1"/>
                          </a:solidFill>
                          <a:effectLst/>
                          <a:latin typeface="Century Gothic" panose="020B0502020202020204" pitchFamily="34" charset="0"/>
                          <a:ea typeface="+mn-ea"/>
                          <a:cs typeface="+mn-cs"/>
                        </a:rPr>
                        <a:t>.</a:t>
                      </a:r>
                      <a:endParaRPr lang="de-DE" sz="1200" b="1" dirty="0">
                        <a:solidFill>
                          <a:schemeClr val="tx1"/>
                        </a:solidFill>
                        <a:latin typeface="Century Gothic" panose="020B0502020202020204" pitchFamily="34" charset="0"/>
                      </a:endParaRPr>
                    </a:p>
                  </a:txBody>
                  <a:tcPr>
                    <a:solidFill>
                      <a:schemeClr val="bg1"/>
                    </a:solidFill>
                  </a:tcPr>
                </a:tc>
                <a:tc>
                  <a:txBody>
                    <a:bodyPr/>
                    <a:lstStyle/>
                    <a:p>
                      <a:endParaRPr lang="de-DE" sz="1200" b="1" dirty="0">
                        <a:solidFill>
                          <a:schemeClr val="accent1">
                            <a:lumMod val="75000"/>
                          </a:schemeClr>
                        </a:solidFill>
                        <a:latin typeface="Century Gothic" panose="020B0502020202020204" pitchFamily="34" charset="0"/>
                      </a:endParaRPr>
                    </a:p>
                    <a:p>
                      <a:r>
                        <a:rPr lang="pl-PL" sz="1200" b="1" noProof="0" dirty="0">
                          <a:solidFill>
                            <a:schemeClr val="accent1">
                              <a:lumMod val="75000"/>
                            </a:schemeClr>
                          </a:solidFill>
                          <a:latin typeface="Century Gothic" panose="020B0502020202020204" pitchFamily="34" charset="0"/>
                        </a:rPr>
                        <a:t>Cel</a:t>
                      </a:r>
                      <a:r>
                        <a:rPr lang="de-DE" sz="1200" b="1" dirty="0">
                          <a:solidFill>
                            <a:schemeClr val="accent1">
                              <a:lumMod val="75000"/>
                            </a:schemeClr>
                          </a:solidFill>
                          <a:latin typeface="Century Gothic" panose="020B0502020202020204" pitchFamily="34" charset="0"/>
                        </a:rPr>
                        <a:t> </a:t>
                      </a:r>
                      <a:r>
                        <a:rPr lang="pl-PL" sz="1200" b="1" noProof="0" dirty="0">
                          <a:solidFill>
                            <a:schemeClr val="accent1">
                              <a:lumMod val="75000"/>
                            </a:schemeClr>
                          </a:solidFill>
                          <a:latin typeface="Century Gothic" panose="020B0502020202020204" pitchFamily="34" charset="0"/>
                        </a:rPr>
                        <a:t>projektu</a:t>
                      </a:r>
                    </a:p>
                    <a:p>
                      <a:endParaRPr lang="pl-PL" sz="1200" b="1" dirty="0">
                        <a:solidFill>
                          <a:schemeClr val="accent1">
                            <a:lumMod val="75000"/>
                          </a:schemeClr>
                        </a:solidFill>
                        <a:latin typeface="Century Gothic" panose="020B0502020202020204" pitchFamily="34" charset="0"/>
                      </a:endParaRPr>
                    </a:p>
                    <a:p>
                      <a:pPr algn="just"/>
                      <a:r>
                        <a:rPr lang="de-DE" sz="1200" b="1" kern="1200" dirty="0" err="1">
                          <a:solidFill>
                            <a:schemeClr val="tx1"/>
                          </a:solidFill>
                          <a:effectLst/>
                          <a:latin typeface="Century Gothic" panose="020B0502020202020204" pitchFamily="34" charset="0"/>
                          <a:ea typeface="+mn-ea"/>
                          <a:cs typeface="+mn-cs"/>
                        </a:rPr>
                        <a:t>Inicjowanie</a:t>
                      </a:r>
                      <a:r>
                        <a:rPr lang="de-DE" sz="1200" b="1" kern="1200" dirty="0">
                          <a:solidFill>
                            <a:schemeClr val="tx1"/>
                          </a:solidFill>
                          <a:effectLst/>
                          <a:latin typeface="Century Gothic" panose="020B0502020202020204" pitchFamily="34" charset="0"/>
                          <a:ea typeface="+mn-ea"/>
                          <a:cs typeface="+mn-cs"/>
                        </a:rPr>
                        <a:t> i </a:t>
                      </a:r>
                      <a:r>
                        <a:rPr lang="de-DE" sz="1200" b="1" kern="1200" dirty="0" err="1">
                          <a:solidFill>
                            <a:schemeClr val="tx1"/>
                          </a:solidFill>
                          <a:effectLst/>
                          <a:latin typeface="Century Gothic" panose="020B0502020202020204" pitchFamily="34" charset="0"/>
                          <a:ea typeface="+mn-ea"/>
                          <a:cs typeface="+mn-cs"/>
                        </a:rPr>
                        <a:t>wzmocnienie</a:t>
                      </a:r>
                      <a:r>
                        <a:rPr lang="de-DE" sz="1200" b="1" kern="1200" dirty="0">
                          <a:solidFill>
                            <a:schemeClr val="tx1"/>
                          </a:solidFill>
                          <a:effectLst/>
                          <a:latin typeface="Century Gothic" panose="020B0502020202020204" pitchFamily="34" charset="0"/>
                          <a:ea typeface="+mn-ea"/>
                          <a:cs typeface="+mn-cs"/>
                        </a:rPr>
                        <a:t> współpracy </a:t>
                      </a:r>
                      <a:r>
                        <a:rPr lang="de-DE" sz="1200" b="1" kern="1200" dirty="0" err="1">
                          <a:solidFill>
                            <a:schemeClr val="tx1"/>
                          </a:solidFill>
                          <a:effectLst/>
                          <a:latin typeface="Century Gothic" panose="020B0502020202020204" pitchFamily="34" charset="0"/>
                          <a:ea typeface="+mn-ea"/>
                          <a:cs typeface="+mn-cs"/>
                        </a:rPr>
                        <a:t>partnerskiej</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pomiędzy</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klasami</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szkół</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podstawowych</a:t>
                      </a:r>
                      <a:r>
                        <a:rPr lang="de-DE" sz="1200" b="1" kern="1200" dirty="0">
                          <a:solidFill>
                            <a:schemeClr val="tx1"/>
                          </a:solidFill>
                          <a:effectLst/>
                          <a:latin typeface="Century Gothic" panose="020B0502020202020204" pitchFamily="34" charset="0"/>
                          <a:ea typeface="+mn-ea"/>
                          <a:cs typeface="+mn-cs"/>
                        </a:rPr>
                        <a:t> </a:t>
                      </a:r>
                      <a:br>
                        <a:rPr lang="pl-PL" sz="1200" b="1" kern="1200" dirty="0">
                          <a:solidFill>
                            <a:schemeClr val="tx1"/>
                          </a:solidFill>
                          <a:effectLst/>
                          <a:latin typeface="Century Gothic" panose="020B0502020202020204" pitchFamily="34" charset="0"/>
                          <a:ea typeface="+mn-ea"/>
                          <a:cs typeface="+mn-cs"/>
                        </a:rPr>
                      </a:br>
                      <a:r>
                        <a:rPr lang="de-DE" sz="1200" b="1" kern="1200" dirty="0">
                          <a:solidFill>
                            <a:schemeClr val="tx1"/>
                          </a:solidFill>
                          <a:effectLst/>
                          <a:latin typeface="Century Gothic" panose="020B0502020202020204" pitchFamily="34" charset="0"/>
                          <a:ea typeface="+mn-ea"/>
                          <a:cs typeface="+mn-cs"/>
                        </a:rPr>
                        <a:t>i </a:t>
                      </a:r>
                      <a:r>
                        <a:rPr lang="de-DE" sz="1200" b="1" kern="1200" dirty="0" err="1">
                          <a:solidFill>
                            <a:schemeClr val="tx1"/>
                          </a:solidFill>
                          <a:effectLst/>
                          <a:latin typeface="Century Gothic" panose="020B0502020202020204" pitchFamily="34" charset="0"/>
                          <a:ea typeface="+mn-ea"/>
                          <a:cs typeface="+mn-cs"/>
                        </a:rPr>
                        <a:t>gimnazjów</a:t>
                      </a:r>
                      <a:r>
                        <a:rPr lang="de-DE" sz="1200" b="1" kern="1200" dirty="0">
                          <a:solidFill>
                            <a:schemeClr val="tx1"/>
                          </a:solidFill>
                          <a:effectLst/>
                          <a:latin typeface="Century Gothic" panose="020B0502020202020204" pitchFamily="34" charset="0"/>
                          <a:ea typeface="+mn-ea"/>
                          <a:cs typeface="+mn-cs"/>
                        </a:rPr>
                        <a:t> z </a:t>
                      </a:r>
                      <a:r>
                        <a:rPr lang="de-DE" sz="1200" b="1" kern="1200" dirty="0" err="1">
                          <a:solidFill>
                            <a:schemeClr val="tx1"/>
                          </a:solidFill>
                          <a:effectLst/>
                          <a:latin typeface="Century Gothic" panose="020B0502020202020204" pitchFamily="34" charset="0"/>
                          <a:ea typeface="+mn-ea"/>
                          <a:cs typeface="+mn-cs"/>
                        </a:rPr>
                        <a:t>powiatów</a:t>
                      </a:r>
                      <a:r>
                        <a:rPr lang="de-DE" sz="1200" b="1" kern="1200" dirty="0">
                          <a:solidFill>
                            <a:schemeClr val="tx1"/>
                          </a:solidFill>
                          <a:effectLst/>
                          <a:latin typeface="Century Gothic" panose="020B0502020202020204" pitchFamily="34" charset="0"/>
                          <a:ea typeface="+mn-ea"/>
                          <a:cs typeface="+mn-cs"/>
                        </a:rPr>
                        <a:t> Zgorzelec i Görlitz.</a:t>
                      </a:r>
                      <a:endParaRPr lang="pl-PL" sz="1200" b="1" dirty="0">
                        <a:solidFill>
                          <a:schemeClr val="tx1"/>
                        </a:solidFill>
                        <a:latin typeface="Century Gothic" panose="020B0502020202020204" pitchFamily="34" charset="0"/>
                      </a:endParaRPr>
                    </a:p>
                  </a:txBody>
                  <a:tcPr>
                    <a:solidFill>
                      <a:schemeClr val="bg1"/>
                    </a:solidFill>
                  </a:tcPr>
                </a:tc>
                <a:extLst>
                  <a:ext uri="{0D108BD9-81ED-4DB2-BD59-A6C34878D82A}">
                    <a16:rowId xmlns:a16="http://schemas.microsoft.com/office/drawing/2014/main" val="3080875467"/>
                  </a:ext>
                </a:extLst>
              </a:tr>
              <a:tr h="400610">
                <a:tc>
                  <a:txBody>
                    <a:bodyPr/>
                    <a:lstStyle/>
                    <a:p>
                      <a:endParaRPr lang="de-DE" dirty="0"/>
                    </a:p>
                  </a:txBody>
                  <a:tcPr>
                    <a:solidFill>
                      <a:schemeClr val="bg1"/>
                    </a:solidFill>
                  </a:tcPr>
                </a:tc>
                <a:tc>
                  <a:txBody>
                    <a:bodyPr/>
                    <a:lstStyle/>
                    <a:p>
                      <a:endParaRPr lang="de-DE" dirty="0"/>
                    </a:p>
                  </a:txBody>
                  <a:tcPr>
                    <a:solidFill>
                      <a:schemeClr val="bg1"/>
                    </a:solidFill>
                  </a:tcPr>
                </a:tc>
                <a:extLst>
                  <a:ext uri="{0D108BD9-81ED-4DB2-BD59-A6C34878D82A}">
                    <a16:rowId xmlns:a16="http://schemas.microsoft.com/office/drawing/2014/main" val="3427853326"/>
                  </a:ext>
                </a:extLst>
              </a:tr>
            </a:tbl>
          </a:graphicData>
        </a:graphic>
      </p:graphicFrame>
      <p:graphicFrame>
        <p:nvGraphicFramePr>
          <p:cNvPr id="9" name="Tabelle 8">
            <a:extLst>
              <a:ext uri="{FF2B5EF4-FFF2-40B4-BE49-F238E27FC236}">
                <a16:creationId xmlns:a16="http://schemas.microsoft.com/office/drawing/2014/main" id="{99FFC722-33E9-4FF3-A981-7282A7765949}"/>
              </a:ext>
            </a:extLst>
          </p:cNvPr>
          <p:cNvGraphicFramePr>
            <a:graphicFrameLocks noGrp="1"/>
          </p:cNvGraphicFramePr>
          <p:nvPr>
            <p:extLst>
              <p:ext uri="{D42A27DB-BD31-4B8C-83A1-F6EECF244321}">
                <p14:modId xmlns:p14="http://schemas.microsoft.com/office/powerpoint/2010/main" val="3419596858"/>
              </p:ext>
            </p:extLst>
          </p:nvPr>
        </p:nvGraphicFramePr>
        <p:xfrm>
          <a:off x="1943449" y="1502050"/>
          <a:ext cx="8001000" cy="640080"/>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57848991"/>
                    </a:ext>
                  </a:extLst>
                </a:gridCol>
                <a:gridCol w="4000500">
                  <a:extLst>
                    <a:ext uri="{9D8B030D-6E8A-4147-A177-3AD203B41FA5}">
                      <a16:colId xmlns:a16="http://schemas.microsoft.com/office/drawing/2014/main" val="1264725923"/>
                    </a:ext>
                  </a:extLst>
                </a:gridCol>
              </a:tblGrid>
              <a:tr h="370840">
                <a:tc>
                  <a:txBody>
                    <a:bodyPr/>
                    <a:lstStyle/>
                    <a:p>
                      <a:pPr algn="l"/>
                      <a:r>
                        <a:rPr lang="de-DE" sz="1800" dirty="0">
                          <a:solidFill>
                            <a:schemeClr val="tx1"/>
                          </a:solidFill>
                        </a:rPr>
                        <a:t>Deutsch-polnische Sprachbegegnungen und Workshops "Märchenabenteuer"</a:t>
                      </a:r>
                    </a:p>
                  </a:txBody>
                  <a:tcPr>
                    <a:solidFill>
                      <a:schemeClr val="bg1"/>
                    </a:solidFill>
                  </a:tcPr>
                </a:tc>
                <a:tc>
                  <a:txBody>
                    <a:bodyPr/>
                    <a:lstStyle/>
                    <a:p>
                      <a:pPr algn="l"/>
                      <a:r>
                        <a:rPr lang="pl-PL" sz="1800" dirty="0">
                          <a:solidFill>
                            <a:schemeClr val="tx1"/>
                          </a:solidFill>
                        </a:rPr>
                        <a:t>Polsko-niemieckie spotkania językowo</a:t>
                      </a:r>
                      <a:br>
                        <a:rPr lang="pl-PL" sz="1800" dirty="0">
                          <a:solidFill>
                            <a:schemeClr val="tx1"/>
                          </a:solidFill>
                        </a:rPr>
                      </a:br>
                      <a:r>
                        <a:rPr lang="pl-PL" sz="1800" dirty="0">
                          <a:solidFill>
                            <a:schemeClr val="tx1"/>
                          </a:solidFill>
                        </a:rPr>
                        <a:t>-warsztatowe „Bajkowa przygoda”</a:t>
                      </a:r>
                    </a:p>
                  </a:txBody>
                  <a:tcPr>
                    <a:solidFill>
                      <a:schemeClr val="bg1"/>
                    </a:solidFill>
                  </a:tcPr>
                </a:tc>
                <a:extLst>
                  <a:ext uri="{0D108BD9-81ED-4DB2-BD59-A6C34878D82A}">
                    <a16:rowId xmlns:a16="http://schemas.microsoft.com/office/drawing/2014/main" val="3492350351"/>
                  </a:ext>
                </a:extLst>
              </a:tr>
            </a:tbl>
          </a:graphicData>
        </a:graphic>
      </p:graphicFrame>
      <p:pic>
        <p:nvPicPr>
          <p:cNvPr id="4" name="Obraz 3">
            <a:extLst>
              <a:ext uri="{FF2B5EF4-FFF2-40B4-BE49-F238E27FC236}">
                <a16:creationId xmlns:a16="http://schemas.microsoft.com/office/drawing/2014/main" id="{A9584F5F-F0B2-43E3-AEAF-CA9AEB4D0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832" y="101503"/>
            <a:ext cx="2710617" cy="926086"/>
          </a:xfrm>
          <a:prstGeom prst="rect">
            <a:avLst/>
          </a:prstGeom>
        </p:spPr>
      </p:pic>
      <p:pic>
        <p:nvPicPr>
          <p:cNvPr id="5" name="Obraz 4">
            <a:extLst>
              <a:ext uri="{FF2B5EF4-FFF2-40B4-BE49-F238E27FC236}">
                <a16:creationId xmlns:a16="http://schemas.microsoft.com/office/drawing/2014/main" id="{164B4176-961F-454C-8367-535A1726A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7464" y="5041370"/>
            <a:ext cx="3196986" cy="1608667"/>
          </a:xfrm>
          <a:prstGeom prst="rect">
            <a:avLst/>
          </a:prstGeom>
        </p:spPr>
      </p:pic>
      <p:pic>
        <p:nvPicPr>
          <p:cNvPr id="8" name="Obraz 7">
            <a:extLst>
              <a:ext uri="{FF2B5EF4-FFF2-40B4-BE49-F238E27FC236}">
                <a16:creationId xmlns:a16="http://schemas.microsoft.com/office/drawing/2014/main" id="{9CBEA783-BE6D-48E5-AA6B-301B69BFA9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449" y="5041370"/>
            <a:ext cx="3222911" cy="1608667"/>
          </a:xfrm>
          <a:prstGeom prst="rect">
            <a:avLst/>
          </a:prstGeom>
        </p:spPr>
      </p:pic>
    </p:spTree>
    <p:extLst>
      <p:ext uri="{BB962C8B-B14F-4D97-AF65-F5344CB8AC3E}">
        <p14:creationId xmlns:p14="http://schemas.microsoft.com/office/powerpoint/2010/main" val="1775059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logo_ERN_RGB">
            <a:extLst>
              <a:ext uri="{FF2B5EF4-FFF2-40B4-BE49-F238E27FC236}">
                <a16:creationId xmlns:a16="http://schemas.microsoft.com/office/drawing/2014/main" id="{3D6D499D-0207-4497-A167-1399F4881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5856"/>
            <a:ext cx="21336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09CA1520-CC47-4F9F-BA81-7BAD6685500D}"/>
              </a:ext>
            </a:extLst>
          </p:cNvPr>
          <p:cNvSpPr txBox="1"/>
          <p:nvPr/>
        </p:nvSpPr>
        <p:spPr>
          <a:xfrm>
            <a:off x="2220286" y="1001410"/>
            <a:ext cx="8001000" cy="307777"/>
          </a:xfrm>
          <a:prstGeom prst="rect">
            <a:avLst/>
          </a:prstGeom>
          <a:solidFill>
            <a:schemeClr val="accent1"/>
          </a:solidFill>
          <a:ln w="3175">
            <a:solidFill>
              <a:schemeClr val="tx2"/>
            </a:solidFill>
          </a:ln>
        </p:spPr>
        <p:txBody>
          <a:bodyPr wrap="square" rtlCol="0">
            <a:spAutoFit/>
          </a:bodyPr>
          <a:lstStyle/>
          <a:p>
            <a:pPr defTabSz="457200" eaLnBrk="0" fontAlgn="base" hangingPunct="0">
              <a:spcBef>
                <a:spcPct val="0"/>
              </a:spcBef>
              <a:spcAft>
                <a:spcPct val="0"/>
              </a:spcAft>
            </a:pPr>
            <a:r>
              <a:rPr lang="de-DE" sz="1400" b="1" dirty="0">
                <a:solidFill>
                  <a:prstClr val="white"/>
                </a:solidFill>
                <a:effectLst>
                  <a:outerShdw blurRad="38100" dist="38100" dir="2700000" algn="tl">
                    <a:srgbClr val="000000">
                      <a:alpha val="43137"/>
                    </a:srgbClr>
                  </a:outerShdw>
                </a:effectLst>
                <a:latin typeface="Century Gothic" panose="020B0502020202020204" pitchFamily="34" charset="0"/>
              </a:rPr>
              <a:t>Kultur    Bildung    Wissen							</a:t>
            </a:r>
            <a:r>
              <a:rPr lang="de-DE" sz="1400" b="1" dirty="0" err="1">
                <a:solidFill>
                  <a:prstClr val="white"/>
                </a:solidFill>
                <a:effectLst>
                  <a:outerShdw blurRad="38100" dist="38100" dir="2700000" algn="tl">
                    <a:srgbClr val="000000">
                      <a:alpha val="43137"/>
                    </a:srgbClr>
                  </a:outerShdw>
                </a:effectLst>
                <a:latin typeface="Century Gothic" panose="020B0502020202020204" pitchFamily="34" charset="0"/>
              </a:rPr>
              <a:t>Kultura</a:t>
            </a:r>
            <a:r>
              <a:rPr lang="de-DE" sz="1400" b="1" dirty="0">
                <a:solidFill>
                  <a:prstClr val="white"/>
                </a:solidFill>
                <a:effectLst>
                  <a:outerShdw blurRad="38100" dist="38100" dir="2700000" algn="tl">
                    <a:srgbClr val="000000">
                      <a:alpha val="43137"/>
                    </a:srgbClr>
                  </a:outerShdw>
                </a:effectLst>
                <a:latin typeface="Century Gothic" panose="020B0502020202020204" pitchFamily="34" charset="0"/>
              </a:rPr>
              <a:t>    </a:t>
            </a:r>
            <a:r>
              <a:rPr lang="de-DE" sz="1400" b="1" dirty="0" err="1">
                <a:solidFill>
                  <a:prstClr val="white"/>
                </a:solidFill>
                <a:effectLst>
                  <a:outerShdw blurRad="38100" dist="38100" dir="2700000" algn="tl">
                    <a:srgbClr val="000000">
                      <a:alpha val="43137"/>
                    </a:srgbClr>
                  </a:outerShdw>
                </a:effectLst>
                <a:latin typeface="Century Gothic" panose="020B0502020202020204" pitchFamily="34" charset="0"/>
              </a:rPr>
              <a:t>Edukacja</a:t>
            </a:r>
            <a:r>
              <a:rPr lang="de-DE" sz="1400" b="1" dirty="0">
                <a:solidFill>
                  <a:prstClr val="white"/>
                </a:solidFill>
                <a:effectLst>
                  <a:outerShdw blurRad="38100" dist="38100" dir="2700000" algn="tl">
                    <a:srgbClr val="000000">
                      <a:alpha val="43137"/>
                    </a:srgbClr>
                  </a:outerShdw>
                </a:effectLst>
                <a:latin typeface="Century Gothic" panose="020B0502020202020204" pitchFamily="34" charset="0"/>
              </a:rPr>
              <a:t>    </a:t>
            </a:r>
            <a:r>
              <a:rPr lang="de-DE" sz="1400" b="1" dirty="0" err="1">
                <a:solidFill>
                  <a:prstClr val="white"/>
                </a:solidFill>
                <a:effectLst>
                  <a:outerShdw blurRad="38100" dist="38100" dir="2700000" algn="tl">
                    <a:srgbClr val="000000">
                      <a:alpha val="43137"/>
                    </a:srgbClr>
                  </a:outerShdw>
                </a:effectLst>
                <a:latin typeface="Century Gothic" panose="020B0502020202020204" pitchFamily="34" charset="0"/>
              </a:rPr>
              <a:t>Wiedza</a:t>
            </a:r>
            <a:endParaRPr lang="de-DE" sz="1400" b="1" dirty="0">
              <a:solidFill>
                <a:prstClr val="white"/>
              </a:solidFill>
              <a:effectLst>
                <a:outerShdw blurRad="38100" dist="38100" dir="2700000" algn="tl">
                  <a:srgbClr val="000000">
                    <a:alpha val="43137"/>
                  </a:srgbClr>
                </a:outerShdw>
              </a:effectLst>
              <a:latin typeface="Century Gothic" panose="020B0502020202020204" pitchFamily="34" charset="0"/>
            </a:endParaRPr>
          </a:p>
        </p:txBody>
      </p:sp>
      <p:graphicFrame>
        <p:nvGraphicFramePr>
          <p:cNvPr id="7" name="Tabelle 6">
            <a:extLst>
              <a:ext uri="{FF2B5EF4-FFF2-40B4-BE49-F238E27FC236}">
                <a16:creationId xmlns:a16="http://schemas.microsoft.com/office/drawing/2014/main" id="{A97FF61C-0667-4D2D-87DE-7D1BF4C08C1C}"/>
              </a:ext>
            </a:extLst>
          </p:cNvPr>
          <p:cNvGraphicFramePr>
            <a:graphicFrameLocks noGrp="1"/>
          </p:cNvGraphicFramePr>
          <p:nvPr>
            <p:extLst>
              <p:ext uri="{D42A27DB-BD31-4B8C-83A1-F6EECF244321}">
                <p14:modId xmlns:p14="http://schemas.microsoft.com/office/powerpoint/2010/main" val="371771246"/>
              </p:ext>
            </p:extLst>
          </p:nvPr>
        </p:nvGraphicFramePr>
        <p:xfrm>
          <a:off x="2153873" y="1445129"/>
          <a:ext cx="8001000" cy="3566160"/>
        </p:xfrm>
        <a:graphic>
          <a:graphicData uri="http://schemas.openxmlformats.org/drawingml/2006/table">
            <a:tbl>
              <a:tblPr firstRow="1" bandRow="1">
                <a:solidFill>
                  <a:schemeClr val="bg2">
                    <a:lumMod val="25000"/>
                  </a:schemeClr>
                </a:solidFill>
                <a:tableStyleId>{5C22544A-7EE6-4342-B048-85BDC9FD1C3A}</a:tableStyleId>
              </a:tblPr>
              <a:tblGrid>
                <a:gridCol w="4000500">
                  <a:extLst>
                    <a:ext uri="{9D8B030D-6E8A-4147-A177-3AD203B41FA5}">
                      <a16:colId xmlns:a16="http://schemas.microsoft.com/office/drawing/2014/main" val="1221334061"/>
                    </a:ext>
                  </a:extLst>
                </a:gridCol>
                <a:gridCol w="4000500">
                  <a:extLst>
                    <a:ext uri="{9D8B030D-6E8A-4147-A177-3AD203B41FA5}">
                      <a16:colId xmlns:a16="http://schemas.microsoft.com/office/drawing/2014/main" val="4272849247"/>
                    </a:ext>
                  </a:extLst>
                </a:gridCol>
              </a:tblGrid>
              <a:tr h="380856">
                <a:tc>
                  <a:txBody>
                    <a:bodyPr/>
                    <a:lstStyle/>
                    <a:p>
                      <a:endParaRPr lang="de-DE" sz="1200" b="1" dirty="0">
                        <a:solidFill>
                          <a:schemeClr val="accent1">
                            <a:lumMod val="75000"/>
                          </a:schemeClr>
                        </a:solidFill>
                        <a:latin typeface="Century Gothic" panose="020B0502020202020204" pitchFamily="34" charset="0"/>
                      </a:endParaRPr>
                    </a:p>
                    <a:p>
                      <a:r>
                        <a:rPr lang="de-DE" sz="1200" b="1" dirty="0">
                          <a:solidFill>
                            <a:schemeClr val="accent1">
                              <a:lumMod val="75000"/>
                            </a:schemeClr>
                          </a:solidFill>
                          <a:latin typeface="Century Gothic" panose="020B0502020202020204" pitchFamily="34" charset="0"/>
                        </a:rPr>
                        <a:t>Projektbeschreibung</a:t>
                      </a:r>
                      <a:endParaRPr lang="pl-PL" sz="1200" b="1" dirty="0">
                        <a:solidFill>
                          <a:schemeClr val="accent1">
                            <a:lumMod val="75000"/>
                          </a:schemeClr>
                        </a:solidFill>
                        <a:latin typeface="Century Gothic" panose="020B0502020202020204" pitchFamily="34" charset="0"/>
                      </a:endParaRPr>
                    </a:p>
                    <a:p>
                      <a:endParaRPr lang="pl-PL" sz="1200" b="1" dirty="0">
                        <a:solidFill>
                          <a:schemeClr val="accent1">
                            <a:lumMod val="75000"/>
                          </a:schemeClr>
                        </a:solidFill>
                        <a:latin typeface="Century Gothic" panose="020B0502020202020204" pitchFamily="34" charset="0"/>
                      </a:endParaRPr>
                    </a:p>
                    <a:p>
                      <a:pPr algn="just"/>
                      <a:r>
                        <a:rPr lang="de-DE" sz="1200" b="1" kern="1200" dirty="0">
                          <a:solidFill>
                            <a:schemeClr val="tx1"/>
                          </a:solidFill>
                          <a:effectLst/>
                          <a:latin typeface="Century Gothic" panose="020B0502020202020204" pitchFamily="34" charset="0"/>
                          <a:ea typeface="+mn-ea"/>
                          <a:cs typeface="+mn-cs"/>
                        </a:rPr>
                        <a:t>Im Rahmen des Projektes fanden 11 Treffen deutsch-polnischer Schulklassen. Am Projekt nahmen folgende Schulen teil: GS </a:t>
                      </a:r>
                      <a:r>
                        <a:rPr lang="de-DE" sz="1200" b="1" kern="1200" dirty="0" err="1">
                          <a:solidFill>
                            <a:schemeClr val="tx1"/>
                          </a:solidFill>
                          <a:effectLst/>
                          <a:latin typeface="Century Gothic" panose="020B0502020202020204" pitchFamily="34" charset="0"/>
                          <a:ea typeface="+mn-ea"/>
                          <a:cs typeface="+mn-cs"/>
                        </a:rPr>
                        <a:t>Zodel</a:t>
                      </a:r>
                      <a:r>
                        <a:rPr lang="de-DE" sz="1200" b="1" kern="1200" dirty="0">
                          <a:solidFill>
                            <a:schemeClr val="tx1"/>
                          </a:solidFill>
                          <a:effectLst/>
                          <a:latin typeface="Century Gothic" panose="020B0502020202020204" pitchFamily="34" charset="0"/>
                          <a:ea typeface="+mn-ea"/>
                          <a:cs typeface="+mn-cs"/>
                        </a:rPr>
                        <a:t> - SP Nr. 1 </a:t>
                      </a:r>
                      <a:r>
                        <a:rPr lang="de-DE" sz="1200" b="1" kern="1200" dirty="0" err="1">
                          <a:solidFill>
                            <a:schemeClr val="tx1"/>
                          </a:solidFill>
                          <a:effectLst/>
                          <a:latin typeface="Century Gothic" panose="020B0502020202020204" pitchFamily="34" charset="0"/>
                          <a:ea typeface="+mn-ea"/>
                          <a:cs typeface="+mn-cs"/>
                        </a:rPr>
                        <a:t>Pieńsk</a:t>
                      </a:r>
                      <a:r>
                        <a:rPr lang="de-DE" sz="1200" b="1" kern="1200" dirty="0">
                          <a:solidFill>
                            <a:schemeClr val="tx1"/>
                          </a:solidFill>
                          <a:effectLst/>
                          <a:latin typeface="Century Gothic" panose="020B0502020202020204" pitchFamily="34" charset="0"/>
                          <a:ea typeface="+mn-ea"/>
                          <a:cs typeface="+mn-cs"/>
                        </a:rPr>
                        <a:t> SP Nr. 5 </a:t>
                      </a:r>
                      <a:r>
                        <a:rPr lang="de-DE" sz="1200" b="1" kern="1200" dirty="0" err="1">
                          <a:solidFill>
                            <a:schemeClr val="tx1"/>
                          </a:solidFill>
                          <a:effectLst/>
                          <a:latin typeface="Century Gothic" panose="020B0502020202020204" pitchFamily="34" charset="0"/>
                          <a:ea typeface="+mn-ea"/>
                          <a:cs typeface="+mn-cs"/>
                        </a:rPr>
                        <a:t>Zgorzelec</a:t>
                      </a:r>
                      <a:r>
                        <a:rPr lang="de-DE" sz="1200" b="1" kern="1200" dirty="0">
                          <a:solidFill>
                            <a:schemeClr val="tx1"/>
                          </a:solidFill>
                          <a:effectLst/>
                          <a:latin typeface="Century Gothic" panose="020B0502020202020204" pitchFamily="34" charset="0"/>
                          <a:ea typeface="+mn-ea"/>
                          <a:cs typeface="+mn-cs"/>
                        </a:rPr>
                        <a:t> - GS Innenstadt am Fischmarkt Görlitz, SP Nr. 2 </a:t>
                      </a:r>
                      <a:r>
                        <a:rPr lang="de-DE" sz="1200" b="1" kern="1200" dirty="0" err="1">
                          <a:solidFill>
                            <a:schemeClr val="tx1"/>
                          </a:solidFill>
                          <a:effectLst/>
                          <a:latin typeface="Century Gothic" panose="020B0502020202020204" pitchFamily="34" charset="0"/>
                          <a:ea typeface="+mn-ea"/>
                          <a:cs typeface="+mn-cs"/>
                        </a:rPr>
                        <a:t>Zgorzelec</a:t>
                      </a:r>
                      <a:r>
                        <a:rPr lang="de-DE" sz="1200" b="1" kern="1200" dirty="0">
                          <a:solidFill>
                            <a:schemeClr val="tx1"/>
                          </a:solidFill>
                          <a:effectLst/>
                          <a:latin typeface="Century Gothic" panose="020B0502020202020204" pitchFamily="34" charset="0"/>
                          <a:ea typeface="+mn-ea"/>
                          <a:cs typeface="+mn-cs"/>
                        </a:rPr>
                        <a:t> - Freie Evangelische Grundschule Görlitz. . Die Treffen der Klassen fanden im Park Kulturinsel statt. Die Kinder nahmen an sprachlichen und manuellen Workshops, lernten den Prozess der Erstellung von Modellen kennen, besuchten das Architektenbüro sowie sahen die erstellten Modelle in der Modellwerkstatt. </a:t>
                      </a:r>
                      <a:r>
                        <a:rPr lang="pl-PL" sz="1200" dirty="0">
                          <a:solidFill>
                            <a:schemeClr val="tx1"/>
                          </a:solidFill>
                          <a:latin typeface="Century Gothic" panose="020B0502020202020204" pitchFamily="34" charset="0"/>
                        </a:rPr>
                        <a:t>22</a:t>
                      </a:r>
                      <a:r>
                        <a:rPr lang="de-DE" sz="1200" dirty="0">
                          <a:solidFill>
                            <a:schemeClr val="tx1"/>
                          </a:solidFill>
                          <a:latin typeface="Century Gothic" panose="020B0502020202020204" pitchFamily="34" charset="0"/>
                        </a:rPr>
                        <a:t>2 Teilnehmer aus Polen und </a:t>
                      </a:r>
                      <a:r>
                        <a:rPr lang="pl-PL" sz="1200" dirty="0">
                          <a:solidFill>
                            <a:schemeClr val="tx1"/>
                          </a:solidFill>
                          <a:latin typeface="Century Gothic" panose="020B0502020202020204" pitchFamily="34" charset="0"/>
                        </a:rPr>
                        <a:t>232</a:t>
                      </a:r>
                      <a:r>
                        <a:rPr lang="de-DE" sz="1200" dirty="0">
                          <a:solidFill>
                            <a:schemeClr val="tx1"/>
                          </a:solidFill>
                          <a:latin typeface="Century Gothic" panose="020B0502020202020204" pitchFamily="34" charset="0"/>
                        </a:rPr>
                        <a:t> aus Deutschland nahmen an den Projektaktivitäten</a:t>
                      </a:r>
                      <a:r>
                        <a:rPr lang="pl-PL" sz="1200" dirty="0">
                          <a:solidFill>
                            <a:schemeClr val="tx1"/>
                          </a:solidFill>
                          <a:latin typeface="Century Gothic" panose="020B0502020202020204" pitchFamily="34" charset="0"/>
                        </a:rPr>
                        <a:t> </a:t>
                      </a:r>
                      <a:r>
                        <a:rPr lang="pl-PL" sz="1200" dirty="0" err="1">
                          <a:solidFill>
                            <a:schemeClr val="tx1"/>
                          </a:solidFill>
                          <a:latin typeface="Century Gothic" panose="020B0502020202020204" pitchFamily="34" charset="0"/>
                        </a:rPr>
                        <a:t>teil</a:t>
                      </a:r>
                      <a:r>
                        <a:rPr lang="pl-PL" sz="1200" dirty="0">
                          <a:solidFill>
                            <a:schemeClr val="tx1"/>
                          </a:solidFill>
                          <a:latin typeface="Century Gothic" panose="020B0502020202020204" pitchFamily="34" charset="0"/>
                        </a:rPr>
                        <a:t>.</a:t>
                      </a:r>
                      <a:endParaRPr lang="de-DE" sz="1200" b="1" dirty="0">
                        <a:solidFill>
                          <a:schemeClr val="tx1"/>
                        </a:solidFill>
                        <a:latin typeface="Century Gothic" panose="020B0502020202020204" pitchFamily="34" charset="0"/>
                      </a:endParaRPr>
                    </a:p>
                  </a:txBody>
                  <a:tcPr>
                    <a:solidFill>
                      <a:schemeClr val="bg1"/>
                    </a:solidFill>
                  </a:tcPr>
                </a:tc>
                <a:tc>
                  <a:txBody>
                    <a:bodyPr/>
                    <a:lstStyle/>
                    <a:p>
                      <a:endParaRPr lang="de-DE" sz="1200" b="1" dirty="0">
                        <a:solidFill>
                          <a:schemeClr val="accent1">
                            <a:lumMod val="75000"/>
                          </a:schemeClr>
                        </a:solidFill>
                        <a:latin typeface="Century Gothic" panose="020B0502020202020204" pitchFamily="34" charset="0"/>
                      </a:endParaRPr>
                    </a:p>
                    <a:p>
                      <a:r>
                        <a:rPr lang="de-DE" sz="1200" b="1" dirty="0">
                          <a:solidFill>
                            <a:schemeClr val="accent1">
                              <a:lumMod val="75000"/>
                            </a:schemeClr>
                          </a:solidFill>
                          <a:latin typeface="Century Gothic" panose="020B0502020202020204" pitchFamily="34" charset="0"/>
                        </a:rPr>
                        <a:t>Opis </a:t>
                      </a:r>
                      <a:r>
                        <a:rPr lang="de-DE" sz="1200" b="1" dirty="0" err="1">
                          <a:solidFill>
                            <a:schemeClr val="accent1">
                              <a:lumMod val="75000"/>
                            </a:schemeClr>
                          </a:solidFill>
                          <a:latin typeface="Century Gothic" panose="020B0502020202020204" pitchFamily="34" charset="0"/>
                        </a:rPr>
                        <a:t>projektu</a:t>
                      </a:r>
                      <a:endParaRPr lang="de-DE" sz="1200" b="1" dirty="0">
                        <a:solidFill>
                          <a:schemeClr val="accent1">
                            <a:lumMod val="75000"/>
                          </a:schemeClr>
                        </a:solidFill>
                        <a:latin typeface="Century Gothic" panose="020B0502020202020204" pitchFamily="34" charset="0"/>
                      </a:endParaRPr>
                    </a:p>
                    <a:p>
                      <a:endParaRPr lang="pl-PL" sz="1200" b="1" dirty="0">
                        <a:solidFill>
                          <a:schemeClr val="accent1">
                            <a:lumMod val="75000"/>
                          </a:schemeClr>
                        </a:solidFill>
                        <a:latin typeface="Century Gothic" panose="020B0502020202020204" pitchFamily="34" charset="0"/>
                      </a:endParaRPr>
                    </a:p>
                    <a:p>
                      <a:pPr algn="just"/>
                      <a:r>
                        <a:rPr lang="pl-PL" sz="1200" b="1" kern="1200" dirty="0">
                          <a:solidFill>
                            <a:schemeClr val="tx1"/>
                          </a:solidFill>
                          <a:effectLst/>
                          <a:latin typeface="Century Gothic" panose="020B0502020202020204" pitchFamily="34" charset="0"/>
                          <a:ea typeface="+mn-ea"/>
                          <a:cs typeface="+mn-cs"/>
                        </a:rPr>
                        <a:t>W ramach projektu odbyło się 1</a:t>
                      </a:r>
                      <a:r>
                        <a:rPr lang="de-DE" sz="1200" b="1" kern="1200" dirty="0">
                          <a:solidFill>
                            <a:schemeClr val="tx1"/>
                          </a:solidFill>
                          <a:effectLst/>
                          <a:latin typeface="Century Gothic" panose="020B0502020202020204" pitchFamily="34" charset="0"/>
                          <a:ea typeface="+mn-ea"/>
                          <a:cs typeface="+mn-cs"/>
                        </a:rPr>
                        <a:t>0</a:t>
                      </a:r>
                      <a:r>
                        <a:rPr lang="pl-PL" sz="1200" b="1" kern="1200" dirty="0">
                          <a:solidFill>
                            <a:schemeClr val="tx1"/>
                          </a:solidFill>
                          <a:effectLst/>
                          <a:latin typeface="Century Gothic" panose="020B0502020202020204" pitchFamily="34" charset="0"/>
                          <a:ea typeface="+mn-ea"/>
                          <a:cs typeface="+mn-cs"/>
                        </a:rPr>
                        <a:t> spotkań polsko</a:t>
                      </a:r>
                      <a:br>
                        <a:rPr lang="pl-PL" sz="1200" b="1" kern="1200" dirty="0">
                          <a:solidFill>
                            <a:schemeClr val="tx1"/>
                          </a:solidFill>
                          <a:effectLst/>
                          <a:latin typeface="Century Gothic" panose="020B0502020202020204" pitchFamily="34" charset="0"/>
                          <a:ea typeface="+mn-ea"/>
                          <a:cs typeface="+mn-cs"/>
                        </a:rPr>
                      </a:br>
                      <a:r>
                        <a:rPr lang="pl-PL" sz="1200" b="1" kern="1200" dirty="0">
                          <a:solidFill>
                            <a:schemeClr val="tx1"/>
                          </a:solidFill>
                          <a:effectLst/>
                          <a:latin typeface="Century Gothic" panose="020B0502020202020204" pitchFamily="34" charset="0"/>
                          <a:ea typeface="+mn-ea"/>
                          <a:cs typeface="+mn-cs"/>
                        </a:rPr>
                        <a:t>-niemieckich klas szkolnych. W projekcie wzięły udział szkoły: GS </a:t>
                      </a:r>
                      <a:r>
                        <a:rPr lang="pl-PL" sz="1200" b="1" kern="1200" dirty="0" err="1">
                          <a:solidFill>
                            <a:schemeClr val="tx1"/>
                          </a:solidFill>
                          <a:effectLst/>
                          <a:latin typeface="Century Gothic" panose="020B0502020202020204" pitchFamily="34" charset="0"/>
                          <a:ea typeface="+mn-ea"/>
                          <a:cs typeface="+mn-cs"/>
                        </a:rPr>
                        <a:t>Zodel</a:t>
                      </a:r>
                      <a:r>
                        <a:rPr lang="pl-PL" sz="1200" b="1" kern="1200" dirty="0">
                          <a:solidFill>
                            <a:schemeClr val="tx1"/>
                          </a:solidFill>
                          <a:effectLst/>
                          <a:latin typeface="Century Gothic" panose="020B0502020202020204" pitchFamily="34" charset="0"/>
                          <a:ea typeface="+mn-ea"/>
                          <a:cs typeface="+mn-cs"/>
                        </a:rPr>
                        <a:t> - SP nr 1 Pieńsk, SP nr 5 Zgorzelec - GS </a:t>
                      </a:r>
                      <a:r>
                        <a:rPr lang="pl-PL" sz="1200" b="1" kern="1200" dirty="0" err="1">
                          <a:solidFill>
                            <a:schemeClr val="tx1"/>
                          </a:solidFill>
                          <a:effectLst/>
                          <a:latin typeface="Century Gothic" panose="020B0502020202020204" pitchFamily="34" charset="0"/>
                          <a:ea typeface="+mn-ea"/>
                          <a:cs typeface="+mn-cs"/>
                        </a:rPr>
                        <a:t>Innenstadt</a:t>
                      </a:r>
                      <a:r>
                        <a:rPr lang="pl-PL" sz="1200" b="1" kern="1200" dirty="0">
                          <a:solidFill>
                            <a:schemeClr val="tx1"/>
                          </a:solidFill>
                          <a:effectLst/>
                          <a:latin typeface="Century Gothic" panose="020B0502020202020204" pitchFamily="34" charset="0"/>
                          <a:ea typeface="+mn-ea"/>
                          <a:cs typeface="+mn-cs"/>
                        </a:rPr>
                        <a:t> </a:t>
                      </a:r>
                      <a:r>
                        <a:rPr lang="pl-PL" sz="1200" b="1" kern="1200" dirty="0" err="1">
                          <a:solidFill>
                            <a:schemeClr val="tx1"/>
                          </a:solidFill>
                          <a:effectLst/>
                          <a:latin typeface="Century Gothic" panose="020B0502020202020204" pitchFamily="34" charset="0"/>
                          <a:ea typeface="+mn-ea"/>
                          <a:cs typeface="+mn-cs"/>
                        </a:rPr>
                        <a:t>am</a:t>
                      </a:r>
                      <a:r>
                        <a:rPr lang="pl-PL" sz="1200" b="1" kern="1200" dirty="0">
                          <a:solidFill>
                            <a:schemeClr val="tx1"/>
                          </a:solidFill>
                          <a:effectLst/>
                          <a:latin typeface="Century Gothic" panose="020B0502020202020204" pitchFamily="34" charset="0"/>
                          <a:ea typeface="+mn-ea"/>
                          <a:cs typeface="+mn-cs"/>
                        </a:rPr>
                        <a:t> </a:t>
                      </a:r>
                      <a:r>
                        <a:rPr lang="pl-PL" sz="1200" b="1" kern="1200" dirty="0" err="1">
                          <a:solidFill>
                            <a:schemeClr val="tx1"/>
                          </a:solidFill>
                          <a:effectLst/>
                          <a:latin typeface="Century Gothic" panose="020B0502020202020204" pitchFamily="34" charset="0"/>
                          <a:ea typeface="+mn-ea"/>
                          <a:cs typeface="+mn-cs"/>
                        </a:rPr>
                        <a:t>Fischmarkt</a:t>
                      </a:r>
                      <a:r>
                        <a:rPr lang="pl-PL" sz="1200" b="1" kern="1200" dirty="0">
                          <a:solidFill>
                            <a:schemeClr val="tx1"/>
                          </a:solidFill>
                          <a:effectLst/>
                          <a:latin typeface="Century Gothic" panose="020B0502020202020204" pitchFamily="34" charset="0"/>
                          <a:ea typeface="+mn-ea"/>
                          <a:cs typeface="+mn-cs"/>
                        </a:rPr>
                        <a:t> </a:t>
                      </a:r>
                      <a:r>
                        <a:rPr lang="pl-PL" sz="1200" b="1" kern="1200" dirty="0" err="1">
                          <a:solidFill>
                            <a:schemeClr val="tx1"/>
                          </a:solidFill>
                          <a:effectLst/>
                          <a:latin typeface="Century Gothic" panose="020B0502020202020204" pitchFamily="34" charset="0"/>
                          <a:ea typeface="+mn-ea"/>
                          <a:cs typeface="+mn-cs"/>
                        </a:rPr>
                        <a:t>Görlitz</a:t>
                      </a:r>
                      <a:r>
                        <a:rPr lang="pl-PL" sz="1200" b="1" kern="1200" dirty="0">
                          <a:solidFill>
                            <a:schemeClr val="tx1"/>
                          </a:solidFill>
                          <a:effectLst/>
                          <a:latin typeface="Century Gothic" panose="020B0502020202020204" pitchFamily="34" charset="0"/>
                          <a:ea typeface="+mn-ea"/>
                          <a:cs typeface="+mn-cs"/>
                        </a:rPr>
                        <a:t>, SP nr 2 Zgorzelec - </a:t>
                      </a:r>
                      <a:r>
                        <a:rPr lang="pl-PL" sz="1200" b="1" kern="1200" dirty="0" err="1">
                          <a:solidFill>
                            <a:schemeClr val="tx1"/>
                          </a:solidFill>
                          <a:effectLst/>
                          <a:latin typeface="Century Gothic" panose="020B0502020202020204" pitchFamily="34" charset="0"/>
                          <a:ea typeface="+mn-ea"/>
                          <a:cs typeface="+mn-cs"/>
                        </a:rPr>
                        <a:t>Freie</a:t>
                      </a:r>
                      <a:r>
                        <a:rPr lang="pl-PL" sz="1200" b="1" kern="1200" dirty="0">
                          <a:solidFill>
                            <a:schemeClr val="tx1"/>
                          </a:solidFill>
                          <a:effectLst/>
                          <a:latin typeface="Century Gothic" panose="020B0502020202020204" pitchFamily="34" charset="0"/>
                          <a:ea typeface="+mn-ea"/>
                          <a:cs typeface="+mn-cs"/>
                        </a:rPr>
                        <a:t> </a:t>
                      </a:r>
                      <a:r>
                        <a:rPr lang="pl-PL" sz="1200" b="1" kern="1200" dirty="0" err="1">
                          <a:solidFill>
                            <a:schemeClr val="tx1"/>
                          </a:solidFill>
                          <a:effectLst/>
                          <a:latin typeface="Century Gothic" panose="020B0502020202020204" pitchFamily="34" charset="0"/>
                          <a:ea typeface="+mn-ea"/>
                          <a:cs typeface="+mn-cs"/>
                        </a:rPr>
                        <a:t>Evangelische</a:t>
                      </a:r>
                      <a:r>
                        <a:rPr lang="pl-PL" sz="1200" b="1" kern="1200" dirty="0">
                          <a:solidFill>
                            <a:schemeClr val="tx1"/>
                          </a:solidFill>
                          <a:effectLst/>
                          <a:latin typeface="Century Gothic" panose="020B0502020202020204" pitchFamily="34" charset="0"/>
                          <a:ea typeface="+mn-ea"/>
                          <a:cs typeface="+mn-cs"/>
                        </a:rPr>
                        <a:t> </a:t>
                      </a:r>
                      <a:r>
                        <a:rPr lang="pl-PL" sz="1200" b="1" kern="1200" dirty="0" err="1">
                          <a:solidFill>
                            <a:schemeClr val="tx1"/>
                          </a:solidFill>
                          <a:effectLst/>
                          <a:latin typeface="Century Gothic" panose="020B0502020202020204" pitchFamily="34" charset="0"/>
                          <a:ea typeface="+mn-ea"/>
                          <a:cs typeface="+mn-cs"/>
                        </a:rPr>
                        <a:t>Grundschule</a:t>
                      </a:r>
                      <a:r>
                        <a:rPr lang="pl-PL" sz="1200" b="1" kern="1200" dirty="0">
                          <a:solidFill>
                            <a:schemeClr val="tx1"/>
                          </a:solidFill>
                          <a:effectLst/>
                          <a:latin typeface="Century Gothic" panose="020B0502020202020204" pitchFamily="34" charset="0"/>
                          <a:ea typeface="+mn-ea"/>
                          <a:cs typeface="+mn-cs"/>
                        </a:rPr>
                        <a:t> </a:t>
                      </a:r>
                      <a:r>
                        <a:rPr lang="pl-PL" sz="1200" b="1" kern="1200" dirty="0" err="1">
                          <a:solidFill>
                            <a:schemeClr val="tx1"/>
                          </a:solidFill>
                          <a:effectLst/>
                          <a:latin typeface="Century Gothic" panose="020B0502020202020204" pitchFamily="34" charset="0"/>
                          <a:ea typeface="+mn-ea"/>
                          <a:cs typeface="+mn-cs"/>
                        </a:rPr>
                        <a:t>Görlitz</a:t>
                      </a:r>
                      <a:r>
                        <a:rPr lang="pl-PL" sz="1200" b="1" kern="1200" dirty="0">
                          <a:solidFill>
                            <a:schemeClr val="tx1"/>
                          </a:solidFill>
                          <a:effectLst/>
                          <a:latin typeface="Century Gothic" panose="020B0502020202020204" pitchFamily="34" charset="0"/>
                          <a:ea typeface="+mn-ea"/>
                          <a:cs typeface="+mn-cs"/>
                        </a:rPr>
                        <a:t>. Spotkania klas odbywały się w </a:t>
                      </a:r>
                      <a:r>
                        <a:rPr lang="de-DE" sz="1200" b="1" kern="1200" dirty="0" err="1">
                          <a:solidFill>
                            <a:schemeClr val="tx1"/>
                          </a:solidFill>
                          <a:effectLst/>
                          <a:latin typeface="Century Gothic" panose="020B0502020202020204" pitchFamily="34" charset="0"/>
                          <a:ea typeface="+mn-ea"/>
                          <a:cs typeface="+mn-cs"/>
                        </a:rPr>
                        <a:t>Parku</a:t>
                      </a:r>
                      <a:r>
                        <a:rPr lang="de-DE" sz="1200" b="1" kern="1200" dirty="0">
                          <a:solidFill>
                            <a:schemeClr val="tx1"/>
                          </a:solidFill>
                          <a:effectLst/>
                          <a:latin typeface="Century Gothic" panose="020B0502020202020204" pitchFamily="34" charset="0"/>
                          <a:ea typeface="+mn-ea"/>
                          <a:cs typeface="+mn-cs"/>
                        </a:rPr>
                        <a:t> Kulturinsel</a:t>
                      </a:r>
                      <a:r>
                        <a:rPr lang="pl-PL" sz="1200" b="1" kern="1200" dirty="0">
                          <a:solidFill>
                            <a:schemeClr val="tx1"/>
                          </a:solidFill>
                          <a:effectLst/>
                          <a:latin typeface="Century Gothic" panose="020B0502020202020204" pitchFamily="34" charset="0"/>
                          <a:ea typeface="+mn-ea"/>
                          <a:cs typeface="+mn-cs"/>
                        </a:rPr>
                        <a:t>. Dzieci</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wzięły</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udział</a:t>
                      </a:r>
                      <a:r>
                        <a:rPr lang="de-DE" sz="1200" b="1" kern="1200" dirty="0">
                          <a:solidFill>
                            <a:schemeClr val="tx1"/>
                          </a:solidFill>
                          <a:effectLst/>
                          <a:latin typeface="Century Gothic" panose="020B0502020202020204" pitchFamily="34" charset="0"/>
                          <a:ea typeface="+mn-ea"/>
                          <a:cs typeface="+mn-cs"/>
                        </a:rPr>
                        <a:t> w </a:t>
                      </a:r>
                      <a:r>
                        <a:rPr lang="de-DE" sz="1200" b="1" kern="1200" dirty="0" err="1">
                          <a:solidFill>
                            <a:schemeClr val="tx1"/>
                          </a:solidFill>
                          <a:effectLst/>
                          <a:latin typeface="Century Gothic" panose="020B0502020202020204" pitchFamily="34" charset="0"/>
                          <a:ea typeface="+mn-ea"/>
                          <a:cs typeface="+mn-cs"/>
                        </a:rPr>
                        <a:t>warsztatach</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językowych</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manualnych</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poznały</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proces</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tworzenia</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modeli</a:t>
                      </a:r>
                      <a:r>
                        <a:rPr lang="de-DE" sz="1200" b="1" kern="1200" dirty="0">
                          <a:solidFill>
                            <a:schemeClr val="tx1"/>
                          </a:solidFill>
                          <a:effectLst/>
                          <a:latin typeface="Century Gothic" panose="020B0502020202020204" pitchFamily="34" charset="0"/>
                          <a:ea typeface="+mn-ea"/>
                          <a:cs typeface="+mn-cs"/>
                        </a:rPr>
                        <a:t> , </a:t>
                      </a:r>
                      <a:r>
                        <a:rPr lang="de-DE" sz="1200" b="1" kern="1200" dirty="0" err="1">
                          <a:solidFill>
                            <a:schemeClr val="tx1"/>
                          </a:solidFill>
                          <a:effectLst/>
                          <a:latin typeface="Century Gothic" panose="020B0502020202020204" pitchFamily="34" charset="0"/>
                          <a:ea typeface="+mn-ea"/>
                          <a:cs typeface="+mn-cs"/>
                        </a:rPr>
                        <a:t>odwiedziły</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biuro</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architektów</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obejrzały</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zbudowane</a:t>
                      </a:r>
                      <a:r>
                        <a:rPr lang="de-DE" sz="1200" b="1" kern="1200" dirty="0">
                          <a:solidFill>
                            <a:schemeClr val="tx1"/>
                          </a:solidFill>
                          <a:effectLst/>
                          <a:latin typeface="Century Gothic" panose="020B0502020202020204" pitchFamily="34" charset="0"/>
                          <a:ea typeface="+mn-ea"/>
                          <a:cs typeface="+mn-cs"/>
                        </a:rPr>
                        <a:t> modele </a:t>
                      </a:r>
                      <a:r>
                        <a:rPr lang="de-DE" sz="1200" b="1" kern="1200" dirty="0" err="1">
                          <a:solidFill>
                            <a:schemeClr val="tx1"/>
                          </a:solidFill>
                          <a:effectLst/>
                          <a:latin typeface="Century Gothic" panose="020B0502020202020204" pitchFamily="34" charset="0"/>
                          <a:ea typeface="+mn-ea"/>
                          <a:cs typeface="+mn-cs"/>
                        </a:rPr>
                        <a:t>znajdujące</a:t>
                      </a:r>
                      <a:r>
                        <a:rPr lang="de-DE" sz="1200" b="1" kern="1200" dirty="0">
                          <a:solidFill>
                            <a:schemeClr val="tx1"/>
                          </a:solidFill>
                          <a:effectLst/>
                          <a:latin typeface="Century Gothic" panose="020B0502020202020204" pitchFamily="34" charset="0"/>
                          <a:ea typeface="+mn-ea"/>
                          <a:cs typeface="+mn-cs"/>
                        </a:rPr>
                        <a:t> </a:t>
                      </a:r>
                      <a:r>
                        <a:rPr lang="de-DE" sz="1200" b="1" kern="1200" dirty="0" err="1">
                          <a:solidFill>
                            <a:schemeClr val="tx1"/>
                          </a:solidFill>
                          <a:effectLst/>
                          <a:latin typeface="Century Gothic" panose="020B0502020202020204" pitchFamily="34" charset="0"/>
                          <a:ea typeface="+mn-ea"/>
                          <a:cs typeface="+mn-cs"/>
                        </a:rPr>
                        <a:t>się</a:t>
                      </a:r>
                      <a:r>
                        <a:rPr lang="de-DE" sz="1200" b="1" kern="1200" dirty="0">
                          <a:solidFill>
                            <a:schemeClr val="tx1"/>
                          </a:solidFill>
                          <a:effectLst/>
                          <a:latin typeface="Century Gothic" panose="020B0502020202020204" pitchFamily="34" charset="0"/>
                          <a:ea typeface="+mn-ea"/>
                          <a:cs typeface="+mn-cs"/>
                        </a:rPr>
                        <a:t> w </a:t>
                      </a:r>
                      <a:r>
                        <a:rPr lang="de-DE" sz="1200" b="1" kern="1200" dirty="0" err="1">
                          <a:solidFill>
                            <a:schemeClr val="tx1"/>
                          </a:solidFill>
                          <a:effectLst/>
                          <a:latin typeface="Century Gothic" panose="020B0502020202020204" pitchFamily="34" charset="0"/>
                          <a:ea typeface="+mn-ea"/>
                          <a:cs typeface="+mn-cs"/>
                        </a:rPr>
                        <a:t>modelarni</a:t>
                      </a:r>
                      <a:r>
                        <a:rPr lang="pl-PL" sz="1200" b="1" kern="1200" dirty="0">
                          <a:solidFill>
                            <a:schemeClr val="tx1"/>
                          </a:solidFill>
                          <a:effectLst/>
                          <a:latin typeface="Century Gothic" panose="020B0502020202020204" pitchFamily="34" charset="0"/>
                          <a:ea typeface="+mn-ea"/>
                          <a:cs typeface="+mn-cs"/>
                        </a:rPr>
                        <a:t>. W </a:t>
                      </a:r>
                      <a:r>
                        <a:rPr lang="pl-PL" sz="1200" dirty="0">
                          <a:solidFill>
                            <a:schemeClr val="tx1"/>
                          </a:solidFill>
                          <a:latin typeface="Century Gothic" panose="020B0502020202020204" pitchFamily="34" charset="0"/>
                        </a:rPr>
                        <a:t>działaniach projektowych udział wzięło 222 uczestników z Polski i 232 z Niemiec.</a:t>
                      </a:r>
                      <a:endParaRPr lang="pl-PL" sz="1200" b="1" dirty="0">
                        <a:solidFill>
                          <a:schemeClr val="tx1"/>
                        </a:solidFill>
                        <a:latin typeface="Century Gothic" panose="020B0502020202020204" pitchFamily="34" charset="0"/>
                      </a:endParaRPr>
                    </a:p>
                  </a:txBody>
                  <a:tcPr>
                    <a:solidFill>
                      <a:schemeClr val="bg1"/>
                    </a:solidFill>
                  </a:tcPr>
                </a:tc>
                <a:extLst>
                  <a:ext uri="{0D108BD9-81ED-4DB2-BD59-A6C34878D82A}">
                    <a16:rowId xmlns:a16="http://schemas.microsoft.com/office/drawing/2014/main" val="3080875467"/>
                  </a:ext>
                </a:extLst>
              </a:tr>
              <a:tr h="169270">
                <a:tc>
                  <a:txBody>
                    <a:bodyPr/>
                    <a:lstStyle/>
                    <a:p>
                      <a:endParaRPr lang="de-DE" dirty="0"/>
                    </a:p>
                  </a:txBody>
                  <a:tcPr>
                    <a:solidFill>
                      <a:schemeClr val="bg1"/>
                    </a:solidFill>
                  </a:tcPr>
                </a:tc>
                <a:tc>
                  <a:txBody>
                    <a:bodyPr/>
                    <a:lstStyle/>
                    <a:p>
                      <a:endParaRPr lang="de-DE" dirty="0"/>
                    </a:p>
                  </a:txBody>
                  <a:tcPr>
                    <a:solidFill>
                      <a:schemeClr val="bg1"/>
                    </a:solidFill>
                  </a:tcPr>
                </a:tc>
                <a:extLst>
                  <a:ext uri="{0D108BD9-81ED-4DB2-BD59-A6C34878D82A}">
                    <a16:rowId xmlns:a16="http://schemas.microsoft.com/office/drawing/2014/main" val="3427853326"/>
                  </a:ext>
                </a:extLst>
              </a:tr>
            </a:tbl>
          </a:graphicData>
        </a:graphic>
      </p:graphicFrame>
      <p:pic>
        <p:nvPicPr>
          <p:cNvPr id="2" name="Obraz 1">
            <a:extLst>
              <a:ext uri="{FF2B5EF4-FFF2-40B4-BE49-F238E27FC236}">
                <a16:creationId xmlns:a16="http://schemas.microsoft.com/office/drawing/2014/main" id="{FBDCCA46-54D2-4721-B569-D3400BECA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7490" y="37910"/>
            <a:ext cx="2857383" cy="976229"/>
          </a:xfrm>
          <a:prstGeom prst="rect">
            <a:avLst/>
          </a:prstGeom>
        </p:spPr>
      </p:pic>
      <p:pic>
        <p:nvPicPr>
          <p:cNvPr id="5" name="Obraz 4">
            <a:extLst>
              <a:ext uri="{FF2B5EF4-FFF2-40B4-BE49-F238E27FC236}">
                <a16:creationId xmlns:a16="http://schemas.microsoft.com/office/drawing/2014/main" id="{D77818DB-90B3-4ECA-B36D-19015BCFE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4686199"/>
            <a:ext cx="3525473" cy="2013648"/>
          </a:xfrm>
          <a:prstGeom prst="rect">
            <a:avLst/>
          </a:prstGeom>
        </p:spPr>
      </p:pic>
      <p:pic>
        <p:nvPicPr>
          <p:cNvPr id="9" name="Obraz 8">
            <a:extLst>
              <a:ext uri="{FF2B5EF4-FFF2-40B4-BE49-F238E27FC236}">
                <a16:creationId xmlns:a16="http://schemas.microsoft.com/office/drawing/2014/main" id="{C1454E2C-8D2E-4269-85A1-04DEB6518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0286" y="4683612"/>
            <a:ext cx="3254684" cy="1988945"/>
          </a:xfrm>
          <a:prstGeom prst="rect">
            <a:avLst/>
          </a:prstGeom>
        </p:spPr>
      </p:pic>
    </p:spTree>
    <p:extLst>
      <p:ext uri="{BB962C8B-B14F-4D97-AF65-F5344CB8AC3E}">
        <p14:creationId xmlns:p14="http://schemas.microsoft.com/office/powerpoint/2010/main" val="2189719856"/>
      </p:ext>
    </p:extLst>
  </p:cSld>
  <p:clrMapOvr>
    <a:masterClrMapping/>
  </p:clrMapOvr>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TotalTime>
  <Words>361</Words>
  <Application>Microsoft Office PowerPoint</Application>
  <PresentationFormat>Panoramiczny</PresentationFormat>
  <Paragraphs>32</Paragraphs>
  <Slides>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vt:i4>
      </vt:variant>
    </vt:vector>
  </HeadingPairs>
  <TitlesOfParts>
    <vt:vector size="6" baseType="lpstr">
      <vt:lpstr>Arial</vt:lpstr>
      <vt:lpstr>Calibri</vt:lpstr>
      <vt:lpstr>Century Gothic</vt:lpstr>
      <vt:lpstr>1_Larissa</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 Schönfelder · Euroregion Neisse e.V.</dc:creator>
  <cp:lastModifiedBy>Iwona Łuszczyszyn</cp:lastModifiedBy>
  <cp:revision>18</cp:revision>
  <dcterms:created xsi:type="dcterms:W3CDTF">2020-08-03T06:47:44Z</dcterms:created>
  <dcterms:modified xsi:type="dcterms:W3CDTF">2020-09-17T08:43:19Z</dcterms:modified>
</cp:coreProperties>
</file>